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5"/>
  </p:notesMasterIdLst>
  <p:sldIdLst>
    <p:sldId id="257" r:id="rId3"/>
    <p:sldId id="256" r:id="rId4"/>
    <p:sldId id="258" r:id="rId5"/>
    <p:sldId id="259" r:id="rId6"/>
    <p:sldId id="260" r:id="rId7"/>
    <p:sldId id="261" r:id="rId8"/>
    <p:sldId id="262" r:id="rId9"/>
    <p:sldId id="439" r:id="rId10"/>
    <p:sldId id="541" r:id="rId11"/>
    <p:sldId id="264" r:id="rId12"/>
    <p:sldId id="536" r:id="rId13"/>
    <p:sldId id="265" r:id="rId14"/>
    <p:sldId id="542" r:id="rId15"/>
    <p:sldId id="543" r:id="rId16"/>
    <p:sldId id="456" r:id="rId17"/>
    <p:sldId id="267" r:id="rId18"/>
    <p:sldId id="268" r:id="rId19"/>
    <p:sldId id="504" r:id="rId20"/>
    <p:sldId id="546" r:id="rId21"/>
    <p:sldId id="299" r:id="rId22"/>
    <p:sldId id="272" r:id="rId23"/>
    <p:sldId id="273" r:id="rId24"/>
    <p:sldId id="458" r:id="rId25"/>
    <p:sldId id="274" r:id="rId26"/>
    <p:sldId id="275" r:id="rId27"/>
    <p:sldId id="276" r:id="rId28"/>
    <p:sldId id="277" r:id="rId29"/>
    <p:sldId id="457" r:id="rId30"/>
    <p:sldId id="279" r:id="rId31"/>
    <p:sldId id="278" r:id="rId32"/>
    <p:sldId id="280" r:id="rId33"/>
    <p:sldId id="281" r:id="rId34"/>
    <p:sldId id="520" r:id="rId35"/>
    <p:sldId id="283" r:id="rId36"/>
    <p:sldId id="448" r:id="rId37"/>
    <p:sldId id="528" r:id="rId38"/>
    <p:sldId id="449" r:id="rId39"/>
    <p:sldId id="537" r:id="rId40"/>
    <p:sldId id="286" r:id="rId41"/>
    <p:sldId id="524" r:id="rId42"/>
    <p:sldId id="525" r:id="rId43"/>
    <p:sldId id="530" r:id="rId44"/>
    <p:sldId id="531" r:id="rId45"/>
    <p:sldId id="527" r:id="rId46"/>
    <p:sldId id="288" r:id="rId47"/>
    <p:sldId id="289" r:id="rId48"/>
    <p:sldId id="517" r:id="rId49"/>
    <p:sldId id="440" r:id="rId50"/>
    <p:sldId id="441" r:id="rId51"/>
    <p:sldId id="290" r:id="rId52"/>
    <p:sldId id="291" r:id="rId53"/>
    <p:sldId id="442" r:id="rId54"/>
    <p:sldId id="292" r:id="rId55"/>
    <p:sldId id="438" r:id="rId56"/>
    <p:sldId id="501" r:id="rId57"/>
    <p:sldId id="521" r:id="rId58"/>
    <p:sldId id="474" r:id="rId59"/>
    <p:sldId id="443" r:id="rId60"/>
    <p:sldId id="426" r:id="rId61"/>
    <p:sldId id="429" r:id="rId62"/>
    <p:sldId id="427" r:id="rId63"/>
    <p:sldId id="444" r:id="rId64"/>
    <p:sldId id="460" r:id="rId65"/>
    <p:sldId id="488" r:id="rId66"/>
    <p:sldId id="431" r:id="rId67"/>
    <p:sldId id="432" r:id="rId68"/>
    <p:sldId id="433" r:id="rId69"/>
    <p:sldId id="434" r:id="rId70"/>
    <p:sldId id="518" r:id="rId71"/>
    <p:sldId id="522" r:id="rId72"/>
    <p:sldId id="519" r:id="rId73"/>
    <p:sldId id="532" r:id="rId74"/>
    <p:sldId id="533" r:id="rId75"/>
    <p:sldId id="534" r:id="rId76"/>
    <p:sldId id="535" r:id="rId77"/>
    <p:sldId id="544" r:id="rId78"/>
    <p:sldId id="545" r:id="rId79"/>
    <p:sldId id="314" r:id="rId80"/>
    <p:sldId id="494" r:id="rId81"/>
    <p:sldId id="315" r:id="rId82"/>
    <p:sldId id="316" r:id="rId83"/>
    <p:sldId id="317" r:id="rId84"/>
    <p:sldId id="318" r:id="rId85"/>
    <p:sldId id="319" r:id="rId86"/>
    <p:sldId id="502" r:id="rId87"/>
    <p:sldId id="490" r:id="rId88"/>
    <p:sldId id="491" r:id="rId89"/>
    <p:sldId id="492" r:id="rId90"/>
    <p:sldId id="320" r:id="rId91"/>
    <p:sldId id="323" r:id="rId92"/>
    <p:sldId id="324" r:id="rId93"/>
    <p:sldId id="325" r:id="rId94"/>
    <p:sldId id="326" r:id="rId95"/>
    <p:sldId id="327" r:id="rId96"/>
    <p:sldId id="328" r:id="rId97"/>
    <p:sldId id="329" r:id="rId98"/>
    <p:sldId id="330" r:id="rId99"/>
    <p:sldId id="453" r:id="rId100"/>
    <p:sldId id="484" r:id="rId101"/>
    <p:sldId id="332" r:id="rId102"/>
    <p:sldId id="447" r:id="rId103"/>
    <p:sldId id="483" r:id="rId104"/>
    <p:sldId id="454" r:id="rId105"/>
    <p:sldId id="333" r:id="rId106"/>
    <p:sldId id="334" r:id="rId107"/>
    <p:sldId id="547" r:id="rId108"/>
    <p:sldId id="480" r:id="rId109"/>
    <p:sldId id="487" r:id="rId110"/>
    <p:sldId id="485" r:id="rId111"/>
    <p:sldId id="539" r:id="rId112"/>
    <p:sldId id="548" r:id="rId113"/>
    <p:sldId id="549" r:id="rId114"/>
  </p:sldIdLst>
  <p:sldSz cx="9144000" cy="6858000" type="screen4x3"/>
  <p:notesSz cx="6858000" cy="9144000"/>
  <p:defaultTextStyle>
    <a:defPPr>
      <a:defRPr lang="en-US"/>
    </a:defPPr>
    <a:lvl1pPr algn="l" rtl="0" fontAlgn="base">
      <a:spcBef>
        <a:spcPct val="0"/>
      </a:spcBef>
      <a:spcAft>
        <a:spcPct val="0"/>
      </a:spcAft>
      <a:defRPr sz="2800" kern="1200">
        <a:solidFill>
          <a:srgbClr val="000000"/>
        </a:solidFill>
        <a:latin typeface="Arial" charset="0"/>
        <a:ea typeface="ＭＳ Ｐゴシック" charset="0"/>
        <a:cs typeface="ＭＳ Ｐゴシック" charset="0"/>
      </a:defRPr>
    </a:lvl1pPr>
    <a:lvl2pPr marL="457200" algn="l" rtl="0" fontAlgn="base">
      <a:spcBef>
        <a:spcPct val="0"/>
      </a:spcBef>
      <a:spcAft>
        <a:spcPct val="0"/>
      </a:spcAft>
      <a:defRPr sz="2800" kern="1200">
        <a:solidFill>
          <a:srgbClr val="000000"/>
        </a:solidFill>
        <a:latin typeface="Arial" charset="0"/>
        <a:ea typeface="ＭＳ Ｐゴシック" charset="0"/>
        <a:cs typeface="ＭＳ Ｐゴシック" charset="0"/>
      </a:defRPr>
    </a:lvl2pPr>
    <a:lvl3pPr marL="914400" algn="l" rtl="0" fontAlgn="base">
      <a:spcBef>
        <a:spcPct val="0"/>
      </a:spcBef>
      <a:spcAft>
        <a:spcPct val="0"/>
      </a:spcAft>
      <a:defRPr sz="2800" kern="1200">
        <a:solidFill>
          <a:srgbClr val="000000"/>
        </a:solidFill>
        <a:latin typeface="Arial" charset="0"/>
        <a:ea typeface="ＭＳ Ｐゴシック" charset="0"/>
        <a:cs typeface="ＭＳ Ｐゴシック" charset="0"/>
      </a:defRPr>
    </a:lvl3pPr>
    <a:lvl4pPr marL="1371600" algn="l" rtl="0" fontAlgn="base">
      <a:spcBef>
        <a:spcPct val="0"/>
      </a:spcBef>
      <a:spcAft>
        <a:spcPct val="0"/>
      </a:spcAft>
      <a:defRPr sz="2800" kern="1200">
        <a:solidFill>
          <a:srgbClr val="000000"/>
        </a:solidFill>
        <a:latin typeface="Arial" charset="0"/>
        <a:ea typeface="ＭＳ Ｐゴシック" charset="0"/>
        <a:cs typeface="ＭＳ Ｐゴシック" charset="0"/>
      </a:defRPr>
    </a:lvl4pPr>
    <a:lvl5pPr marL="1828800" algn="l" rtl="0" fontAlgn="base">
      <a:spcBef>
        <a:spcPct val="0"/>
      </a:spcBef>
      <a:spcAft>
        <a:spcPct val="0"/>
      </a:spcAft>
      <a:defRPr sz="2800" kern="1200">
        <a:solidFill>
          <a:srgbClr val="000000"/>
        </a:solidFill>
        <a:latin typeface="Arial" charset="0"/>
        <a:ea typeface="ＭＳ Ｐゴシック" charset="0"/>
        <a:cs typeface="ＭＳ Ｐゴシック" charset="0"/>
      </a:defRPr>
    </a:lvl5pPr>
    <a:lvl6pPr marL="2286000" algn="l" defTabSz="457200" rtl="0" eaLnBrk="1" latinLnBrk="0" hangingPunct="1">
      <a:defRPr sz="2800" kern="1200">
        <a:solidFill>
          <a:srgbClr val="000000"/>
        </a:solidFill>
        <a:latin typeface="Arial" charset="0"/>
        <a:ea typeface="ＭＳ Ｐゴシック" charset="0"/>
        <a:cs typeface="ＭＳ Ｐゴシック" charset="0"/>
      </a:defRPr>
    </a:lvl6pPr>
    <a:lvl7pPr marL="2743200" algn="l" defTabSz="457200" rtl="0" eaLnBrk="1" latinLnBrk="0" hangingPunct="1">
      <a:defRPr sz="2800" kern="1200">
        <a:solidFill>
          <a:srgbClr val="000000"/>
        </a:solidFill>
        <a:latin typeface="Arial" charset="0"/>
        <a:ea typeface="ＭＳ Ｐゴシック" charset="0"/>
        <a:cs typeface="ＭＳ Ｐゴシック" charset="0"/>
      </a:defRPr>
    </a:lvl7pPr>
    <a:lvl8pPr marL="3200400" algn="l" defTabSz="457200" rtl="0" eaLnBrk="1" latinLnBrk="0" hangingPunct="1">
      <a:defRPr sz="2800" kern="1200">
        <a:solidFill>
          <a:srgbClr val="000000"/>
        </a:solidFill>
        <a:latin typeface="Arial" charset="0"/>
        <a:ea typeface="ＭＳ Ｐゴシック" charset="0"/>
        <a:cs typeface="ＭＳ Ｐゴシック" charset="0"/>
      </a:defRPr>
    </a:lvl8pPr>
    <a:lvl9pPr marL="3657600" algn="l" defTabSz="457200" rtl="0" eaLnBrk="1" latinLnBrk="0" hangingPunct="1">
      <a:defRPr sz="2800" kern="1200">
        <a:solidFill>
          <a:srgbClr val="000000"/>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8000"/>
    <a:srgbClr val="FFFFCC"/>
    <a:srgbClr val="B2B2B2"/>
    <a:srgbClr val="000066"/>
    <a:srgbClr val="FF0000"/>
    <a:srgbClr val="6699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snapToGrid="0">
      <p:cViewPr>
        <p:scale>
          <a:sx n="85" d="100"/>
          <a:sy n="85" d="100"/>
        </p:scale>
        <p:origin x="2944" y="848"/>
      </p:cViewPr>
      <p:guideLst>
        <p:guide orient="horz" pos="2160"/>
        <p:guide pos="2880"/>
      </p:guideLst>
    </p:cSldViewPr>
  </p:slideViewPr>
  <p:notesTextViewPr>
    <p:cViewPr>
      <p:scale>
        <a:sx n="100" d="100"/>
        <a:sy n="100" d="100"/>
      </p:scale>
      <p:origin x="0" y="0"/>
    </p:cViewPr>
  </p:notesTextViewPr>
  <p:sorterViewPr>
    <p:cViewPr>
      <p:scale>
        <a:sx n="1" d="1"/>
        <a:sy n="1" d="1"/>
      </p:scale>
      <p:origin x="0" y="205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solidFill>
                  <a:schemeClr val="tx1"/>
                </a:solidFill>
                <a:cs typeface="+mn-cs"/>
              </a:defRPr>
            </a:lvl1pPr>
          </a:lstStyle>
          <a:p>
            <a:pPr>
              <a:defRPr/>
            </a:pPr>
            <a:endParaRPr lang="en-US"/>
          </a:p>
        </p:txBody>
      </p:sp>
      <p:sp>
        <p:nvSpPr>
          <p:cNvPr id="1177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cs typeface="+mn-cs"/>
              </a:defRPr>
            </a:lvl1pPr>
          </a:lstStyle>
          <a:p>
            <a:pPr>
              <a:defRPr/>
            </a:pPr>
            <a:endParaRPr lang="en-US"/>
          </a:p>
        </p:txBody>
      </p:sp>
      <p:sp>
        <p:nvSpPr>
          <p:cNvPr id="1177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177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77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solidFill>
                  <a:schemeClr val="tx1"/>
                </a:solidFill>
                <a:cs typeface="+mn-cs"/>
              </a:defRPr>
            </a:lvl1pPr>
          </a:lstStyle>
          <a:p>
            <a:pPr>
              <a:defRPr/>
            </a:pPr>
            <a:endParaRPr lang="en-US"/>
          </a:p>
        </p:txBody>
      </p:sp>
      <p:sp>
        <p:nvSpPr>
          <p:cNvPr id="1177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cs typeface="+mn-cs"/>
              </a:defRPr>
            </a:lvl1pPr>
          </a:lstStyle>
          <a:p>
            <a:pPr>
              <a:defRPr/>
            </a:pPr>
            <a:fld id="{7837ED6D-C187-C84F-B669-3FAE4A9C7212}" type="slidenum">
              <a:rPr lang="en-US"/>
              <a:pPr>
                <a:defRPr/>
              </a:pPr>
              <a:t>‹#›</a:t>
            </a:fld>
            <a:endParaRPr lang="en-US"/>
          </a:p>
        </p:txBody>
      </p:sp>
    </p:spTree>
    <p:extLst>
      <p:ext uri="{BB962C8B-B14F-4D97-AF65-F5344CB8AC3E}">
        <p14:creationId xmlns:p14="http://schemas.microsoft.com/office/powerpoint/2010/main" val="953980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nat.ucl.ac.uk/"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www.academicpress.com/jhevol" TargetMode="External"/><Relationship Id="rId4" Type="http://schemas.openxmlformats.org/officeDocument/2006/relationships/hyperlink" Target="http://www.ucl.ac.u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F5338A-6F54-494A-BDCF-C4E726AEED4D}" type="slidenum">
              <a:rPr lang="en-US"/>
              <a:pPr>
                <a:defRPr/>
              </a:pPr>
              <a:t>13</a:t>
            </a:fld>
            <a:endParaRPr lang="en-US"/>
          </a:p>
        </p:txBody>
      </p:sp>
      <p:sp>
        <p:nvSpPr>
          <p:cNvPr id="392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92195" name="Rectangle 3"/>
          <p:cNvSpPr>
            <a:spLocks noGrp="1" noChangeArrowheads="1"/>
          </p:cNvSpPr>
          <p:nvPr>
            <p:ph type="body" idx="1"/>
          </p:nvPr>
        </p:nvSpPr>
        <p:spPr/>
        <p:txBody>
          <a:bodyPr/>
          <a:lstStyle/>
          <a:p>
            <a:pPr eaLnBrk="1" hangingPunct="1">
              <a:defRPr/>
            </a:pPr>
            <a:r>
              <a:rPr lang="en-US">
                <a:cs typeface="+mn-cs"/>
              </a:rPr>
              <a:t>Pithecos = Greek for ape</a:t>
            </a:r>
          </a:p>
          <a:p>
            <a:pPr eaLnBrk="1" hangingPunct="1">
              <a:defRPr/>
            </a:pPr>
            <a:r>
              <a:rPr lang="en-US">
                <a:cs typeface="+mn-cs"/>
              </a:rPr>
              <a:t>Discovered in 1930s: jaw fragments and teeth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C0D2F1-F148-1F46-9BC1-E46C1C178F9E}" type="slidenum">
              <a:rPr lang="en-US"/>
              <a:pPr>
                <a:defRPr/>
              </a:pPr>
              <a:t>63</a:t>
            </a:fld>
            <a:endParaRPr lang="en-US"/>
          </a:p>
        </p:txBody>
      </p:sp>
      <p:sp>
        <p:nvSpPr>
          <p:cNvPr id="258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8051" name="Rectangle 3"/>
          <p:cNvSpPr>
            <a:spLocks noGrp="1" noChangeArrowheads="1"/>
          </p:cNvSpPr>
          <p:nvPr>
            <p:ph type="body" idx="1"/>
          </p:nvPr>
        </p:nvSpPr>
        <p:spPr/>
        <p:txBody>
          <a:bodyPr/>
          <a:lstStyle/>
          <a:p>
            <a:pPr eaLnBrk="1" hangingPunct="1">
              <a:defRPr/>
            </a:pPr>
            <a:r>
              <a:rPr lang="en-US">
                <a:cs typeface="+mn-cs"/>
              </a:rPr>
              <a:t>All these are characteristic of humans not apes or Lucy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D18F79-0473-C84C-BB8B-C3EDEA8200A9}" type="slidenum">
              <a:rPr lang="en-US"/>
              <a:pPr>
                <a:defRPr/>
              </a:pPr>
              <a:t>71</a:t>
            </a:fld>
            <a:endParaRPr lang="en-US"/>
          </a:p>
        </p:txBody>
      </p:sp>
      <p:sp>
        <p:nvSpPr>
          <p:cNvPr id="338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8947" name="Rectangle 3"/>
          <p:cNvSpPr>
            <a:spLocks noGrp="1" noChangeArrowheads="1"/>
          </p:cNvSpPr>
          <p:nvPr>
            <p:ph type="body" idx="1"/>
          </p:nvPr>
        </p:nvSpPr>
        <p:spPr/>
        <p:txBody>
          <a:bodyPr/>
          <a:lstStyle/>
          <a:p>
            <a:pPr eaLnBrk="1" hangingPunct="1">
              <a:defRPr/>
            </a:pPr>
            <a:r>
              <a:rPr lang="en-US">
                <a:cs typeface="+mn-cs"/>
              </a:rPr>
              <a:t>This is not a quote, but summary of the information</a:t>
            </a:r>
          </a:p>
          <a:p>
            <a:pPr eaLnBrk="1" hangingPunct="1">
              <a:defRPr/>
            </a:pPr>
            <a:r>
              <a:rPr lang="en-US" altLang="ko-KR">
                <a:ea typeface="굴림" charset="0"/>
                <a:cs typeface="굴림" charset="0"/>
              </a:rPr>
              <a:t>The anatomy of the semicircular canals of australopithecines is also interesting.  The semicircular canals are three small, loop-shaped structures in the inner ear, arranged roughly at right angles to each other.  These structures are responsible for giving us our sense of balance by allowing us to orient ourselves with respect to a gravitational field.  In the early 1990s, a scientist by the name of Spoor decided to study these canals.  He compared the canals of many living primates, to include humans, with some "hominid" fossils.  He used a computerized tomography scanner (CT-scanner) to do this.  His results were very interesting.  The canals of </a:t>
            </a:r>
            <a:r>
              <a:rPr lang="en-US" altLang="ko-KR" i="1">
                <a:ea typeface="굴림" charset="0"/>
                <a:cs typeface="굴림" charset="0"/>
              </a:rPr>
              <a:t>Australopithecus africanus</a:t>
            </a:r>
            <a:r>
              <a:rPr lang="en-US" altLang="ko-KR">
                <a:ea typeface="굴림" charset="0"/>
                <a:cs typeface="굴림" charset="0"/>
              </a:rPr>
              <a:t> and </a:t>
            </a:r>
            <a:r>
              <a:rPr lang="en-US" altLang="ko-KR" i="1">
                <a:ea typeface="굴림" charset="0"/>
                <a:cs typeface="굴림" charset="0"/>
              </a:rPr>
              <a:t>robustus</a:t>
            </a:r>
            <a:r>
              <a:rPr lang="en-US" altLang="ko-KR">
                <a:ea typeface="굴림" charset="0"/>
                <a:cs typeface="굴림" charset="0"/>
              </a:rPr>
              <a:t> were most similar to the great apes.  Spoor and his associates concluded that this finding was consistent with the idea that these creatures were at least partly arboreal and that they "did not walk habitually upright," but Spoor still believed them to be partly bipedal as well.</a:t>
            </a:r>
            <a:endParaRPr lang="en-US">
              <a:ea typeface="굴림" charset="0"/>
              <a:cs typeface="굴림"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30FD56-170B-E44B-ADA8-38F6B3BC69FE}" type="slidenum">
              <a:rPr lang="en-US"/>
              <a:pPr>
                <a:defRPr/>
              </a:pPr>
              <a:t>76</a:t>
            </a:fld>
            <a:endParaRPr lang="en-US"/>
          </a:p>
        </p:txBody>
      </p:sp>
      <p:sp>
        <p:nvSpPr>
          <p:cNvPr id="390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90147" name="Rectangle 3"/>
          <p:cNvSpPr>
            <a:spLocks noGrp="1" noChangeArrowheads="1"/>
          </p:cNvSpPr>
          <p:nvPr>
            <p:ph type="body" idx="1"/>
          </p:nvPr>
        </p:nvSpPr>
        <p:spPr/>
        <p:txBody>
          <a:bodyPr/>
          <a:lstStyle/>
          <a:p>
            <a:pPr eaLnBrk="1" hangingPunct="1">
              <a:spcBef>
                <a:spcPct val="50000"/>
              </a:spcBef>
              <a:defRPr/>
            </a:pPr>
            <a:r>
              <a:rPr lang="en-US">
                <a:cs typeface="+mn-cs"/>
              </a:rPr>
              <a:t>We see pictures of fossils and creatures in textbooks</a:t>
            </a:r>
          </a:p>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4D6025-6644-F747-96C9-9BD86E71B568}" type="slidenum">
              <a:rPr lang="en-US" sz="1200">
                <a:solidFill>
                  <a:prstClr val="black"/>
                </a:solidFill>
              </a:rPr>
              <a:pPr/>
              <a:t>111</a:t>
            </a:fld>
            <a:endParaRPr lang="en-US" sz="1200">
              <a:solidFill>
                <a:prstClr val="black"/>
              </a:solidFill>
            </a:endParaRPr>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112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E60B05-4D38-EF4B-AA04-550B787909AC}" type="slidenum">
              <a:rPr lang="en-US"/>
              <a:pPr>
                <a:defRPr/>
              </a:pPr>
              <a:t>37</a:t>
            </a:fld>
            <a:endParaRPr lang="en-US"/>
          </a:p>
        </p:txBody>
      </p:sp>
      <p:sp>
        <p:nvSpPr>
          <p:cNvPr id="241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1667" name="Rectangle 3"/>
          <p:cNvSpPr>
            <a:spLocks noGrp="1" noChangeArrowheads="1"/>
          </p:cNvSpPr>
          <p:nvPr>
            <p:ph type="body" idx="1"/>
          </p:nvPr>
        </p:nvSpPr>
        <p:spPr/>
        <p:txBody>
          <a:bodyPr/>
          <a:lstStyle/>
          <a:p>
            <a:pPr eaLnBrk="1" hangingPunct="1">
              <a:defRPr/>
            </a:pPr>
            <a:r>
              <a:rPr lang="en-US">
                <a:cs typeface="+mn-cs"/>
              </a:rPr>
              <a:t>Picture of Lucy from: </a:t>
            </a:r>
            <a:r>
              <a:rPr lang="en-US" i="1">
                <a:cs typeface="+mn-cs"/>
              </a:rPr>
              <a:t>Biology: Understanding Life Third Edition, </a:t>
            </a:r>
            <a:r>
              <a:rPr lang="en-US">
                <a:cs typeface="+mn-cs"/>
              </a:rPr>
              <a:t>2000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76D5F7-9BD6-BF4E-B712-6ACA2E6EF63D}" type="slidenum">
              <a:rPr lang="en-US"/>
              <a:pPr>
                <a:defRPr/>
              </a:pPr>
              <a:t>40</a:t>
            </a:fld>
            <a:endParaRPr lang="en-US"/>
          </a:p>
        </p:txBody>
      </p:sp>
      <p:sp>
        <p:nvSpPr>
          <p:cNvPr id="357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7379" name="Rectangle 3"/>
          <p:cNvSpPr>
            <a:spLocks noGrp="1" noChangeArrowheads="1"/>
          </p:cNvSpPr>
          <p:nvPr>
            <p:ph type="body" idx="1"/>
          </p:nvPr>
        </p:nvSpPr>
        <p:spPr/>
        <p:txBody>
          <a:bodyPr/>
          <a:lstStyle/>
          <a:p>
            <a:pPr marL="228600" indent="-228600" eaLnBrk="1" hangingPunct="1">
              <a:defRPr/>
            </a:pPr>
            <a:r>
              <a:rPr lang="en-US">
                <a:cs typeface="+mn-cs"/>
              </a:rPr>
              <a:t>A problem: how can a fossil so modern looking be so old? Three options:</a:t>
            </a:r>
          </a:p>
          <a:p>
            <a:pPr marL="228600" indent="-228600" eaLnBrk="1" hangingPunct="1">
              <a:buFontTx/>
              <a:buAutoNum type="arabicPeriod"/>
              <a:defRPr/>
            </a:pPr>
            <a:r>
              <a:rPr lang="en-US">
                <a:cs typeface="+mn-cs"/>
              </a:rPr>
              <a:t>reassign the date for 1470</a:t>
            </a:r>
          </a:p>
          <a:p>
            <a:pPr marL="228600" indent="-228600" eaLnBrk="1" hangingPunct="1">
              <a:buFontTx/>
              <a:buAutoNum type="arabicPeriod"/>
              <a:defRPr/>
            </a:pPr>
            <a:r>
              <a:rPr lang="en-US">
                <a:cs typeface="+mn-cs"/>
              </a:rPr>
              <a:t>Make 1470 a distant primitive homo</a:t>
            </a:r>
          </a:p>
          <a:p>
            <a:pPr marL="228600" indent="-228600" eaLnBrk="1" hangingPunct="1">
              <a:buFontTx/>
              <a:buAutoNum type="arabicPeriod"/>
              <a:defRPr/>
            </a:pPr>
            <a:r>
              <a:rPr lang="en-US">
                <a:cs typeface="+mn-cs"/>
              </a:rPr>
              <a:t>1470 could be reevaluated to be an australopithecine</a:t>
            </a:r>
          </a:p>
          <a:p>
            <a:pPr marL="228600" indent="-228600" eaLnBrk="1" hangingPunct="1">
              <a:defRPr/>
            </a:pPr>
            <a:r>
              <a:rPr lang="en-US">
                <a:cs typeface="+mn-cs"/>
              </a:rPr>
              <a:t>The first two occurred. 1470 was made a homo habilis and the new date was 1.8 myo</a:t>
            </a:r>
          </a:p>
          <a:p>
            <a:pPr marL="228600" indent="-228600" eaLnBrk="1" hangingPunct="1">
              <a:buFontTx/>
              <a:buAutoNum type="arabicPeriod"/>
              <a:defRPr/>
            </a:pPr>
            <a:endParaRPr lang="en-US">
              <a:cs typeface="+mn-cs"/>
            </a:endParaRPr>
          </a:p>
          <a:p>
            <a:pPr marL="228600" indent="-228600" eaLnBrk="1" hangingPunct="1">
              <a:defRPr/>
            </a:pPr>
            <a:r>
              <a:rPr lang="en-US">
                <a:cs typeface="+mn-cs"/>
              </a:rPr>
              <a:t>For years the KBS tuff (volcanic ash) was dated by potassium/argon dates to be 212 – 230 myo. (Nature Magazine) Then in 1972, KNM-ER 1470 was found (KNM-ER  a museum id code: Kenya National Museum, East Rudolf). It was found under the tuff by Richard Leakey. It looked like modern humans but dated at 2.9 myo. </a:t>
            </a:r>
          </a:p>
          <a:p>
            <a:pPr marL="228600" indent="-228600" eaLnBrk="1" hangingPunct="1">
              <a:defRPr/>
            </a:pPr>
            <a:r>
              <a:rPr lang="en-US">
                <a:cs typeface="+mn-cs"/>
              </a:rPr>
              <a:t>Later 10 different dates of the tuff were taken to be .52 – 2.64 myo. This is quite a difference from 212 myo!</a:t>
            </a:r>
          </a:p>
          <a:p>
            <a:pPr marL="228600" indent="-228600" eaLnBrk="1" hangingPunct="1">
              <a:defRPr/>
            </a:pPr>
            <a:r>
              <a:rPr lang="en-US">
                <a:cs typeface="+mn-cs"/>
              </a:rPr>
              <a:t>The KBS tuff is about 3 feet thick and covers an area of about 50 miles</a:t>
            </a:r>
          </a:p>
          <a:p>
            <a:pPr marL="228600" indent="-228600"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E824A8-5337-E541-8379-68E7E524B7F1}" type="slidenum">
              <a:rPr lang="en-US"/>
              <a:pPr>
                <a:defRPr/>
              </a:pPr>
              <a:t>41</a:t>
            </a:fld>
            <a:endParaRPr lang="en-US"/>
          </a:p>
        </p:txBody>
      </p:sp>
      <p:sp>
        <p:nvSpPr>
          <p:cNvPr id="352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2259" name="Rectangle 3"/>
          <p:cNvSpPr>
            <a:spLocks noGrp="1" noChangeArrowheads="1"/>
          </p:cNvSpPr>
          <p:nvPr>
            <p:ph type="body" idx="1"/>
          </p:nvPr>
        </p:nvSpPr>
        <p:spPr/>
        <p:txBody>
          <a:bodyPr/>
          <a:lstStyle/>
          <a:p>
            <a:pPr eaLnBrk="1" hangingPunct="1">
              <a:defRPr/>
            </a:pPr>
            <a:r>
              <a:rPr lang="en-US">
                <a:cs typeface="+mn-cs"/>
              </a:rPr>
              <a:t>Confirmed by many potassium dates. Lucy is now dated at 2.9 myo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83291D-5C96-F942-AC34-C517E27E01E1}" type="slidenum">
              <a:rPr lang="en-US"/>
              <a:pPr>
                <a:defRPr/>
              </a:pPr>
              <a:t>42</a:t>
            </a:fld>
            <a:endParaRPr lang="en-US"/>
          </a:p>
        </p:txBody>
      </p:sp>
      <p:sp>
        <p:nvSpPr>
          <p:cNvPr id="361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1475" name="Rectangle 3"/>
          <p:cNvSpPr>
            <a:spLocks noGrp="1" noChangeArrowheads="1"/>
          </p:cNvSpPr>
          <p:nvPr>
            <p:ph type="body" idx="1"/>
          </p:nvPr>
        </p:nvSpPr>
        <p:spPr/>
        <p:txBody>
          <a:bodyPr/>
          <a:lstStyle/>
          <a:p>
            <a:pPr eaLnBrk="1" hangingPunct="1">
              <a:defRPr/>
            </a:pPr>
            <a:r>
              <a:rPr lang="en-US" dirty="0">
                <a:cs typeface="+mn-cs"/>
              </a:rPr>
              <a:t>Basil Cooke, a pig expert, had assembled a detailed sequence of several separate pig lineages over a period of a couple of million years. The claim: the evolution of pigs is consistent worldwide and therefore the pig sequences found at </a:t>
            </a:r>
            <a:r>
              <a:rPr lang="en-US" dirty="0" err="1">
                <a:cs typeface="+mn-cs"/>
              </a:rPr>
              <a:t>Hadar</a:t>
            </a:r>
            <a:r>
              <a:rPr lang="en-US" dirty="0">
                <a:cs typeface="+mn-cs"/>
              </a:rPr>
              <a:t> could determine the age of Lucy.</a:t>
            </a:r>
          </a:p>
          <a:p>
            <a:pPr eaLnBrk="1" hangingPunct="1">
              <a:defRPr/>
            </a:pPr>
            <a:r>
              <a:rPr lang="en-US" dirty="0">
                <a:cs typeface="+mn-cs"/>
              </a:rPr>
              <a:t>Fossil elephants gave a date of 2.5 </a:t>
            </a:r>
            <a:r>
              <a:rPr lang="en-US" dirty="0" err="1">
                <a:cs typeface="+mn-cs"/>
              </a:rPr>
              <a:t>myo</a:t>
            </a:r>
            <a:r>
              <a:rPr lang="en-US" dirty="0">
                <a:cs typeface="+mn-cs"/>
              </a:rPr>
              <a:t> but fossil pigs 2.0 </a:t>
            </a:r>
            <a:r>
              <a:rPr lang="en-US" dirty="0" err="1">
                <a:cs typeface="+mn-cs"/>
              </a:rPr>
              <a:t>myo</a:t>
            </a:r>
            <a:r>
              <a:rPr lang="en-US" dirty="0">
                <a:cs typeface="+mn-cs"/>
              </a:rPr>
              <a:t>. Why did they go with the pigs? It better fit the evolution model.</a:t>
            </a:r>
          </a:p>
          <a:p>
            <a:pPr eaLnBrk="1" hangingPunct="1">
              <a:defRPr/>
            </a:pPr>
            <a:r>
              <a:rPr lang="en-US" sz="900" i="1" dirty="0">
                <a:cs typeface="+mn-cs"/>
              </a:rPr>
              <a:t>Early attempts to date the KBS tuff (1969) gave an age of 212-230 million years which was immediately rejected as an extraneous argon age discrepancy, because of the presence of </a:t>
            </a:r>
            <a:r>
              <a:rPr lang="en-US" sz="900" i="1" dirty="0" err="1">
                <a:cs typeface="+mn-cs"/>
              </a:rPr>
              <a:t>Australopithicine</a:t>
            </a:r>
            <a:r>
              <a:rPr lang="en-US" sz="900" i="1" dirty="0">
                <a:cs typeface="+mn-cs"/>
              </a:rPr>
              <a:t> and other mammalian fossils beneath the tuff (Fitch &amp; Miller 1970, Nature 226:226-8).</a:t>
            </a:r>
          </a:p>
          <a:p>
            <a:pPr eaLnBrk="1" hangingPunct="1">
              <a:defRPr/>
            </a:pPr>
            <a:r>
              <a:rPr lang="en-US" sz="900" i="1" dirty="0">
                <a:cs typeface="+mn-cs"/>
              </a:rPr>
              <a:t>In the early 1970</a:t>
            </a:r>
            <a:r>
              <a:rPr lang="fr-FR" sz="900" i="1" dirty="0">
                <a:cs typeface="+mn-cs"/>
              </a:rPr>
              <a:t>'</a:t>
            </a:r>
            <a:r>
              <a:rPr lang="en-US" sz="900" i="1" dirty="0">
                <a:cs typeface="+mn-cs"/>
              </a:rPr>
              <a:t>s the KBS tuff was "securely dated" at 2.6 million years based on: Vertebrate faunas -- Elephant, </a:t>
            </a:r>
            <a:r>
              <a:rPr lang="en-US" sz="900" i="1" dirty="0" err="1">
                <a:cs typeface="+mn-cs"/>
              </a:rPr>
              <a:t>Suid</a:t>
            </a:r>
            <a:r>
              <a:rPr lang="en-US" sz="900" i="1" dirty="0">
                <a:cs typeface="+mn-cs"/>
              </a:rPr>
              <a:t> (pig), </a:t>
            </a:r>
            <a:r>
              <a:rPr lang="en-US" sz="900" i="1" dirty="0" err="1">
                <a:cs typeface="+mn-cs"/>
              </a:rPr>
              <a:t>Australopithicus</a:t>
            </a:r>
            <a:r>
              <a:rPr lang="en-US" sz="900" i="1" dirty="0">
                <a:cs typeface="+mn-cs"/>
              </a:rPr>
              <a:t>, and tools</a:t>
            </a:r>
            <a:br>
              <a:rPr lang="en-US" sz="900" i="1" dirty="0">
                <a:cs typeface="+mn-cs"/>
              </a:rPr>
            </a:br>
            <a:endParaRPr lang="en-US" sz="900" i="1" dirty="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C6B3A0-7FBE-7A4E-A449-376755384E46}" type="slidenum">
              <a:rPr lang="en-US"/>
              <a:pPr>
                <a:defRPr/>
              </a:pPr>
              <a:t>44</a:t>
            </a:fld>
            <a:endParaRPr lang="en-US"/>
          </a:p>
        </p:txBody>
      </p:sp>
      <p:sp>
        <p:nvSpPr>
          <p:cNvPr id="35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4307" name="Rectangle 3"/>
          <p:cNvSpPr>
            <a:spLocks noGrp="1" noChangeArrowheads="1"/>
          </p:cNvSpPr>
          <p:nvPr>
            <p:ph type="body" idx="1"/>
          </p:nvPr>
        </p:nvSpPr>
        <p:spPr/>
        <p:txBody>
          <a:bodyPr/>
          <a:lstStyle/>
          <a:p>
            <a:pPr eaLnBrk="1" hangingPunct="1">
              <a:defRPr/>
            </a:pPr>
            <a:r>
              <a:rPr lang="en-US" dirty="0">
                <a:cs typeface="+mn-cs"/>
              </a:rPr>
              <a:t>If the evolutionists do not trust potassium argon dates then why should the public be led to trust them?</a:t>
            </a:r>
          </a:p>
          <a:p>
            <a:pPr eaLnBrk="1" hangingPunct="1">
              <a:defRPr/>
            </a:pPr>
            <a:endParaRPr lang="en-US" dirty="0">
              <a:cs typeface="+mn-cs"/>
            </a:endParaRPr>
          </a:p>
          <a:p>
            <a:pPr eaLnBrk="1" hangingPunct="1">
              <a:defRPr/>
            </a:pPr>
            <a:r>
              <a:rPr lang="en-US" sz="900" i="1" dirty="0">
                <a:cs typeface="+mn-cs"/>
              </a:rPr>
              <a:t>Early attempts to date the KBS tuff (1969) gave an age of 212-230 million years which was immediately rejected as an extraneous argon age discrepancy, because of the presence of </a:t>
            </a:r>
            <a:r>
              <a:rPr lang="en-US" sz="900" i="1" dirty="0" err="1">
                <a:cs typeface="+mn-cs"/>
              </a:rPr>
              <a:t>Australopithicine</a:t>
            </a:r>
            <a:r>
              <a:rPr lang="en-US" sz="900" i="1" dirty="0">
                <a:cs typeface="+mn-cs"/>
              </a:rPr>
              <a:t> and other mammalian fossils beneath the tuff (Fitch &amp; Miller 1970, Nature 226:226-8).</a:t>
            </a:r>
          </a:p>
          <a:p>
            <a:pPr eaLnBrk="1" hangingPunct="1">
              <a:defRPr/>
            </a:pPr>
            <a:r>
              <a:rPr lang="en-US" sz="900" i="1" dirty="0">
                <a:cs typeface="+mn-cs"/>
              </a:rPr>
              <a:t>In the early 1970</a:t>
            </a:r>
            <a:r>
              <a:rPr lang="fr-FR" sz="900" i="1" dirty="0">
                <a:cs typeface="+mn-cs"/>
              </a:rPr>
              <a:t>'</a:t>
            </a:r>
            <a:r>
              <a:rPr lang="en-US" sz="900" i="1" dirty="0">
                <a:cs typeface="+mn-cs"/>
              </a:rPr>
              <a:t>s the KBS tuff was "securely dated" at 2.6 million years based on: Vertebrate faunas -- Elephant, </a:t>
            </a:r>
            <a:r>
              <a:rPr lang="en-US" sz="900" i="1" dirty="0" err="1">
                <a:cs typeface="+mn-cs"/>
              </a:rPr>
              <a:t>Suid</a:t>
            </a:r>
            <a:r>
              <a:rPr lang="en-US" sz="900" i="1" dirty="0">
                <a:cs typeface="+mn-cs"/>
              </a:rPr>
              <a:t> (pig), </a:t>
            </a:r>
            <a:r>
              <a:rPr lang="en-US" sz="900" i="1" dirty="0" err="1">
                <a:cs typeface="+mn-cs"/>
              </a:rPr>
              <a:t>Australopithicus</a:t>
            </a:r>
            <a:r>
              <a:rPr lang="en-US" sz="900" i="1" dirty="0">
                <a:cs typeface="+mn-cs"/>
              </a:rPr>
              <a:t>, and tools</a:t>
            </a:r>
            <a:br>
              <a:rPr lang="en-US" sz="900" i="1" dirty="0">
                <a:cs typeface="+mn-cs"/>
              </a:rPr>
            </a:br>
            <a:endParaRPr lang="en-US" sz="900" i="1" dirty="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A422B2-AEFC-B241-B4D9-341FDB765C94}" type="slidenum">
              <a:rPr lang="en-US"/>
              <a:pPr>
                <a:defRPr/>
              </a:pPr>
              <a:t>49</a:t>
            </a:fld>
            <a:endParaRPr lang="en-US"/>
          </a:p>
        </p:txBody>
      </p:sp>
      <p:sp>
        <p:nvSpPr>
          <p:cNvPr id="23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0403" name="Rectangle 3"/>
          <p:cNvSpPr>
            <a:spLocks noGrp="1" noChangeArrowheads="1"/>
          </p:cNvSpPr>
          <p:nvPr>
            <p:ph type="body" idx="1"/>
          </p:nvPr>
        </p:nvSpPr>
        <p:spPr/>
        <p:txBody>
          <a:bodyPr/>
          <a:lstStyle/>
          <a:p>
            <a:pPr eaLnBrk="1" hangingPunct="1">
              <a:lnSpc>
                <a:spcPct val="80000"/>
              </a:lnSpc>
              <a:defRPr/>
            </a:pPr>
            <a:r>
              <a:rPr lang="en-US" sz="900">
                <a:cs typeface="+mn-cs"/>
              </a:rPr>
              <a:t>All these deal with being bipedal</a:t>
            </a:r>
          </a:p>
          <a:p>
            <a:pPr eaLnBrk="1" hangingPunct="1">
              <a:lnSpc>
                <a:spcPct val="80000"/>
              </a:lnSpc>
              <a:defRPr/>
            </a:pPr>
            <a:r>
              <a:rPr lang="en-US" sz="900">
                <a:cs typeface="+mn-cs"/>
              </a:rPr>
              <a:t>FINE BALANCE: Requires a fine sense of balance. The inner ear has a network of fluid-filled canals which contain sensors which are sensitive to movement and gravity. The sensors consist of fine hairs which send out signals to indicate direction and speed. Humans have a more complex inner ear design than apes</a:t>
            </a:r>
          </a:p>
          <a:p>
            <a:pPr eaLnBrk="1" hangingPunct="1">
              <a:lnSpc>
                <a:spcPct val="80000"/>
              </a:lnSpc>
              <a:defRPr/>
            </a:pPr>
            <a:r>
              <a:rPr lang="en-US" sz="900">
                <a:cs typeface="+mn-cs"/>
              </a:rPr>
              <a:t>FLAT FACE: So their eyes have a field of view which extends down to the ground in front of the feet.</a:t>
            </a:r>
          </a:p>
          <a:p>
            <a:pPr eaLnBrk="1" hangingPunct="1">
              <a:lnSpc>
                <a:spcPct val="80000"/>
              </a:lnSpc>
              <a:defRPr/>
            </a:pPr>
            <a:r>
              <a:rPr lang="en-US" sz="900">
                <a:cs typeface="+mn-cs"/>
              </a:rPr>
              <a:t>UPRIGHT SKULL: the position at which the spinal cord enters the skull. In humans it is located at the bottom of the skull. This means the most natural position  for the head is looking forward in the upright position.</a:t>
            </a:r>
          </a:p>
          <a:p>
            <a:pPr eaLnBrk="1" hangingPunct="1">
              <a:lnSpc>
                <a:spcPct val="80000"/>
              </a:lnSpc>
              <a:defRPr/>
            </a:pPr>
            <a:r>
              <a:rPr lang="en-US" sz="900">
                <a:cs typeface="+mn-cs"/>
              </a:rPr>
              <a:t>STRAIGHT BACK: This is ideal for upright posture because the torso and head are directly above the hips in the standing position. Apes have a curved back.</a:t>
            </a:r>
          </a:p>
          <a:p>
            <a:pPr eaLnBrk="1" hangingPunct="1">
              <a:lnSpc>
                <a:spcPct val="80000"/>
              </a:lnSpc>
              <a:defRPr/>
            </a:pPr>
            <a:r>
              <a:rPr lang="en-US" sz="900">
                <a:cs typeface="+mn-cs"/>
              </a:rPr>
              <a:t>FULLY EXTENDABLE FEMUR BONES: When looking from the front humans have femur bones which are angled inwards as they come down from the hip. This has the effect of making the knees and feet closer together. Having feet closer together keeps the feet nearly under the center of the body and gives stability during walking and running. During walking and running the body is supported by one leg at any instant and so the body can topple over if the legs are not right under the body. If the feet were not close together then the body would be thrown from side to side</a:t>
            </a:r>
          </a:p>
          <a:p>
            <a:pPr eaLnBrk="1" hangingPunct="1">
              <a:lnSpc>
                <a:spcPct val="80000"/>
              </a:lnSpc>
              <a:defRPr/>
            </a:pPr>
            <a:r>
              <a:rPr lang="en-US" sz="900">
                <a:cs typeface="+mn-cs"/>
              </a:rPr>
              <a:t>FULLY EXTENDABLE KNEE JOINTS:</a:t>
            </a:r>
          </a:p>
          <a:p>
            <a:pPr eaLnBrk="1" hangingPunct="1">
              <a:lnSpc>
                <a:spcPct val="80000"/>
              </a:lnSpc>
              <a:defRPr/>
            </a:pPr>
            <a:r>
              <a:rPr lang="en-US" sz="900">
                <a:cs typeface="+mn-cs"/>
              </a:rPr>
              <a:t>VERY LONG LEGS: The length of human legs is about half the total body. This makes it possible to walk and run for long distances with relative ease. In contrast, apes are only about a third.</a:t>
            </a:r>
          </a:p>
          <a:p>
            <a:pPr eaLnBrk="1" hangingPunct="1">
              <a:lnSpc>
                <a:spcPct val="80000"/>
              </a:lnSpc>
              <a:defRPr/>
            </a:pPr>
            <a:r>
              <a:rPr lang="en-US" sz="900">
                <a:cs typeface="+mn-cs"/>
              </a:rPr>
              <a:t>ARCHED FEET: The human foot is arched between the ball of the foot and the toes. The foot has around 26 bones and many muscles and ligaments, tendons and nerves so the foot can flex between the heel and the ball. The arched structure of the foot makes it easy for a person to press down on the ball for the foot which is important for balance and control. This ability is also important for movements such as standing on tiptoe, running and turning. It also helps absorb shocks during walking and running. In contrast the feet and hands of apes are like hands suited for grasping.</a:t>
            </a:r>
          </a:p>
          <a:p>
            <a:pPr eaLnBrk="1" hangingPunct="1">
              <a:lnSpc>
                <a:spcPct val="80000"/>
              </a:lnSpc>
              <a:defRPr/>
            </a:pPr>
            <a:r>
              <a:rPr lang="en-US" sz="900">
                <a:cs typeface="+mn-cs"/>
              </a:rPr>
              <a:t>STRONG BIG TOES: This feature is important for walking and running. For each step, the final push from the ground comes from the big toe. In order to propel the body forwards in a controlled manner, the big toe must be very strong. Apes have a toe designed for grasping. They cannot make a firm push from their big toe.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9D9E2A-21A2-A44C-A70E-AD619984A525}" type="slidenum">
              <a:rPr lang="en-US"/>
              <a:pPr>
                <a:defRPr/>
              </a:pPr>
              <a:t>50</a:t>
            </a:fld>
            <a:endParaRPr lang="en-US"/>
          </a:p>
        </p:txBody>
      </p:sp>
      <p:sp>
        <p:nvSpPr>
          <p:cNvPr id="33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3827" name="Rectangle 3"/>
          <p:cNvSpPr>
            <a:spLocks noGrp="1" noChangeArrowheads="1"/>
          </p:cNvSpPr>
          <p:nvPr>
            <p:ph type="body" idx="1"/>
          </p:nvPr>
        </p:nvSpPr>
        <p:spPr/>
        <p:txBody>
          <a:bodyPr/>
          <a:lstStyle/>
          <a:p>
            <a:pPr eaLnBrk="1" hangingPunct="1">
              <a:defRPr/>
            </a:pPr>
            <a:r>
              <a:rPr lang="en-US" b="1">
                <a:cs typeface="+mn-cs"/>
              </a:rPr>
              <a:t>FRED SPOOR</a:t>
            </a:r>
            <a:r>
              <a:rPr lang="en-US">
                <a:cs typeface="+mn-cs"/>
              </a:rPr>
              <a:t> -- (Ph.D Utrecht University, 1993) </a:t>
            </a:r>
            <a:br>
              <a:rPr lang="en-US">
                <a:cs typeface="+mn-cs"/>
              </a:rPr>
            </a:br>
            <a:r>
              <a:rPr lang="en-US">
                <a:cs typeface="+mn-cs"/>
              </a:rPr>
              <a:t>Professor of  Evolutionary Anatomy, </a:t>
            </a:r>
            <a:r>
              <a:rPr lang="en-US">
                <a:cs typeface="+mn-cs"/>
                <a:hlinkClick r:id="rId3"/>
              </a:rPr>
              <a:t>Dept. of Anatomy &amp; Developmental Biolology</a:t>
            </a:r>
            <a:r>
              <a:rPr lang="en-US">
                <a:cs typeface="+mn-cs"/>
              </a:rPr>
              <a:t>, </a:t>
            </a:r>
            <a:r>
              <a:rPr lang="en-US">
                <a:cs typeface="+mn-cs"/>
                <a:hlinkClick r:id="rId4"/>
              </a:rPr>
              <a:t>UCL</a:t>
            </a:r>
            <a:r>
              <a:rPr lang="en-US">
                <a:cs typeface="+mn-cs"/>
              </a:rPr>
              <a:t> </a:t>
            </a:r>
            <a:br>
              <a:rPr lang="en-US">
                <a:cs typeface="+mn-cs"/>
              </a:rPr>
            </a:br>
            <a:r>
              <a:rPr lang="en-US">
                <a:cs typeface="+mn-cs"/>
              </a:rPr>
              <a:t>Joint editor of </a:t>
            </a:r>
            <a:r>
              <a:rPr lang="en-US">
                <a:cs typeface="+mn-cs"/>
                <a:hlinkClick r:id="rId5"/>
              </a:rPr>
              <a:t>Journal of Human Evolution</a:t>
            </a:r>
            <a:r>
              <a:rPr lang="en-US">
                <a:cs typeface="+mn-cs"/>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874AAC-82B1-A946-8F18-914F2414609D}" type="slidenum">
              <a:rPr lang="en-US"/>
              <a:pPr>
                <a:defRPr/>
              </a:pPr>
              <a:t>58</a:t>
            </a:fld>
            <a:endParaRPr lang="en-US"/>
          </a:p>
        </p:txBody>
      </p:sp>
      <p:sp>
        <p:nvSpPr>
          <p:cNvPr id="233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3475" name="Rectangle 3"/>
          <p:cNvSpPr>
            <a:spLocks noGrp="1" noChangeArrowheads="1"/>
          </p:cNvSpPr>
          <p:nvPr>
            <p:ph type="body" idx="1"/>
          </p:nvPr>
        </p:nvSpPr>
        <p:spPr/>
        <p:txBody>
          <a:bodyPr/>
          <a:lstStyle/>
          <a:p>
            <a:pPr eaLnBrk="1" hangingPunct="1">
              <a:defRPr/>
            </a:pPr>
            <a:r>
              <a:rPr lang="en-US">
                <a:cs typeface="+mn-cs"/>
              </a:rPr>
              <a:t>This is not hard to distinguish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407739-1C3A-294B-99DD-AF228847A788}" type="slidenum">
              <a:rPr lang="en-US"/>
              <a:pPr>
                <a:defRPr/>
              </a:pPr>
              <a:t>‹#›</a:t>
            </a:fld>
            <a:endParaRPr lang="en-US"/>
          </a:p>
        </p:txBody>
      </p:sp>
    </p:spTree>
    <p:extLst>
      <p:ext uri="{BB962C8B-B14F-4D97-AF65-F5344CB8AC3E}">
        <p14:creationId xmlns:p14="http://schemas.microsoft.com/office/powerpoint/2010/main" val="169444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E31642-6FBA-2D48-BE05-C51F53B52825}" type="slidenum">
              <a:rPr lang="en-US"/>
              <a:pPr>
                <a:defRPr/>
              </a:pPr>
              <a:t>‹#›</a:t>
            </a:fld>
            <a:endParaRPr lang="en-US"/>
          </a:p>
        </p:txBody>
      </p:sp>
    </p:spTree>
    <p:extLst>
      <p:ext uri="{BB962C8B-B14F-4D97-AF65-F5344CB8AC3E}">
        <p14:creationId xmlns:p14="http://schemas.microsoft.com/office/powerpoint/2010/main" val="142219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05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005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45667-7538-9944-B43C-8B5739622E5D}" type="slidenum">
              <a:rPr lang="en-US"/>
              <a:pPr>
                <a:defRPr/>
              </a:pPr>
              <a:t>‹#›</a:t>
            </a:fld>
            <a:endParaRPr lang="en-US"/>
          </a:p>
        </p:txBody>
      </p:sp>
    </p:spTree>
    <p:extLst>
      <p:ext uri="{BB962C8B-B14F-4D97-AF65-F5344CB8AC3E}">
        <p14:creationId xmlns:p14="http://schemas.microsoft.com/office/powerpoint/2010/main" val="553509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ED4418-E87E-4A4E-B8F3-1AAF58495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5710866"/>
      </p:ext>
    </p:extLst>
  </p:cSld>
  <p:clrMapOvr>
    <a:masterClrMapping/>
  </p:clrMapOvr>
  <p:transitio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80D031-F829-D84F-9F65-8B6640E231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447870"/>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5DD2F3-C325-5A48-8B79-A60B6417A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1562762"/>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842006-10A7-7648-B49E-737A6606F3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636812"/>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3C5FE9-3529-3F44-8AAC-481C49A195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0672362"/>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250BE5-B1C8-E94C-A6D2-3F42F42F8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2207794"/>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1487DE-12F6-F742-B056-3139C01851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705216"/>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D36F7A-6481-884F-A373-AB98B376BA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7115314"/>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5D8D8C-CA3E-D14B-8B07-0DF5835B2887}" type="slidenum">
              <a:rPr lang="en-US"/>
              <a:pPr>
                <a:defRPr/>
              </a:pPr>
              <a:t>‹#›</a:t>
            </a:fld>
            <a:endParaRPr lang="en-US"/>
          </a:p>
        </p:txBody>
      </p:sp>
    </p:spTree>
    <p:extLst>
      <p:ext uri="{BB962C8B-B14F-4D97-AF65-F5344CB8AC3E}">
        <p14:creationId xmlns:p14="http://schemas.microsoft.com/office/powerpoint/2010/main" val="2286965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C6B6B8-1336-8F41-971A-17DE6FEC02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21079"/>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4B77CF-1BE8-E641-A1DF-980132D9D4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7059888"/>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8FE189-6794-4E4D-9E5E-AD3698ED99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8781496"/>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00FE1B-2B02-074C-9DB6-D753D27AE449}" type="slidenum">
              <a:rPr lang="en-US"/>
              <a:pPr>
                <a:defRPr/>
              </a:pPr>
              <a:t>‹#›</a:t>
            </a:fld>
            <a:endParaRPr lang="en-US"/>
          </a:p>
        </p:txBody>
      </p:sp>
    </p:spTree>
    <p:extLst>
      <p:ext uri="{BB962C8B-B14F-4D97-AF65-F5344CB8AC3E}">
        <p14:creationId xmlns:p14="http://schemas.microsoft.com/office/powerpoint/2010/main" val="1469660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7363" y="14795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8363" y="14795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8BFFC2-45C9-F349-BED3-D9DB6352FBCB}" type="slidenum">
              <a:rPr lang="en-US"/>
              <a:pPr>
                <a:defRPr/>
              </a:pPr>
              <a:t>‹#›</a:t>
            </a:fld>
            <a:endParaRPr lang="en-US"/>
          </a:p>
        </p:txBody>
      </p:sp>
    </p:spTree>
    <p:extLst>
      <p:ext uri="{BB962C8B-B14F-4D97-AF65-F5344CB8AC3E}">
        <p14:creationId xmlns:p14="http://schemas.microsoft.com/office/powerpoint/2010/main" val="37579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3484F0-401C-9A41-BF16-2A6911CAFA51}" type="slidenum">
              <a:rPr lang="en-US"/>
              <a:pPr>
                <a:defRPr/>
              </a:pPr>
              <a:t>‹#›</a:t>
            </a:fld>
            <a:endParaRPr lang="en-US"/>
          </a:p>
        </p:txBody>
      </p:sp>
    </p:spTree>
    <p:extLst>
      <p:ext uri="{BB962C8B-B14F-4D97-AF65-F5344CB8AC3E}">
        <p14:creationId xmlns:p14="http://schemas.microsoft.com/office/powerpoint/2010/main" val="151160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53CA2B-3616-0947-B775-15EDEE8515DB}" type="slidenum">
              <a:rPr lang="en-US"/>
              <a:pPr>
                <a:defRPr/>
              </a:pPr>
              <a:t>‹#›</a:t>
            </a:fld>
            <a:endParaRPr lang="en-US"/>
          </a:p>
        </p:txBody>
      </p:sp>
    </p:spTree>
    <p:extLst>
      <p:ext uri="{BB962C8B-B14F-4D97-AF65-F5344CB8AC3E}">
        <p14:creationId xmlns:p14="http://schemas.microsoft.com/office/powerpoint/2010/main" val="37010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EB2CBE-FF8D-2D4C-9DFF-BDD6B1DDA325}" type="slidenum">
              <a:rPr lang="en-US"/>
              <a:pPr>
                <a:defRPr/>
              </a:pPr>
              <a:t>‹#›</a:t>
            </a:fld>
            <a:endParaRPr lang="en-US"/>
          </a:p>
        </p:txBody>
      </p:sp>
    </p:spTree>
    <p:extLst>
      <p:ext uri="{BB962C8B-B14F-4D97-AF65-F5344CB8AC3E}">
        <p14:creationId xmlns:p14="http://schemas.microsoft.com/office/powerpoint/2010/main" val="147901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A8B88F-ED50-E440-99B1-82D567247426}" type="slidenum">
              <a:rPr lang="en-US"/>
              <a:pPr>
                <a:defRPr/>
              </a:pPr>
              <a:t>‹#›</a:t>
            </a:fld>
            <a:endParaRPr lang="en-US"/>
          </a:p>
        </p:txBody>
      </p:sp>
    </p:spTree>
    <p:extLst>
      <p:ext uri="{BB962C8B-B14F-4D97-AF65-F5344CB8AC3E}">
        <p14:creationId xmlns:p14="http://schemas.microsoft.com/office/powerpoint/2010/main" val="357250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F162CE-DF4E-3144-A4AB-38F07F21FB7C}" type="slidenum">
              <a:rPr lang="en-US"/>
              <a:pPr>
                <a:defRPr/>
              </a:pPr>
              <a:t>‹#›</a:t>
            </a:fld>
            <a:endParaRPr lang="en-US"/>
          </a:p>
        </p:txBody>
      </p:sp>
    </p:spTree>
    <p:extLst>
      <p:ext uri="{BB962C8B-B14F-4D97-AF65-F5344CB8AC3E}">
        <p14:creationId xmlns:p14="http://schemas.microsoft.com/office/powerpoint/2010/main" val="55996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flipV="1">
            <a:off x="0" y="0"/>
            <a:ext cx="9144000" cy="211138"/>
          </a:xfrm>
          <a:prstGeom prst="rect">
            <a:avLst/>
          </a:prstGeom>
          <a:gradFill rotWithShape="1">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3" name="Rectangle 9"/>
          <p:cNvSpPr>
            <a:spLocks noChangeArrowheads="1"/>
          </p:cNvSpPr>
          <p:nvPr userDrawn="1"/>
        </p:nvSpPr>
        <p:spPr bwMode="auto">
          <a:xfrm>
            <a:off x="0" y="6646863"/>
            <a:ext cx="9144000" cy="211137"/>
          </a:xfrm>
          <a:prstGeom prst="rect">
            <a:avLst/>
          </a:prstGeom>
          <a:gradFill rotWithShape="1">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87363" y="147955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solidFill>
                  <a:schemeClr val="tx1"/>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cs typeface="+mn-cs"/>
              </a:defRPr>
            </a:lvl1pPr>
          </a:lstStyle>
          <a:p>
            <a:pPr>
              <a:defRPr/>
            </a:pPr>
            <a:fld id="{2D3031EE-64FC-794E-8FA3-F5634FDAE86D}" type="slidenum">
              <a:rPr lang="en-US"/>
              <a:pPr>
                <a:defRPr/>
              </a:pPr>
              <a:t>‹#›</a:t>
            </a:fld>
            <a:endParaRPr lang="en-US"/>
          </a:p>
        </p:txBody>
      </p:sp>
      <p:sp>
        <p:nvSpPr>
          <p:cNvPr id="1031" name="AutoShape 7"/>
          <p:cNvSpPr>
            <a:spLocks noChangeArrowheads="1"/>
          </p:cNvSpPr>
          <p:nvPr userDrawn="1"/>
        </p:nvSpPr>
        <p:spPr bwMode="auto">
          <a:xfrm>
            <a:off x="0" y="969963"/>
            <a:ext cx="6940550" cy="150812"/>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wipe(left)">
                                      <p:cBhvr>
                                        <p:cTn id="7"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animBg="1"/>
    </p:bldLst>
  </p:timing>
  <p:txStyles>
    <p:titleStyle>
      <a:lvl1pPr algn="ctr" rtl="0" eaLnBrk="0" fontAlgn="base" hangingPunct="0">
        <a:spcBef>
          <a:spcPct val="0"/>
        </a:spcBef>
        <a:spcAft>
          <a:spcPct val="0"/>
        </a:spcAft>
        <a:defRPr sz="4800">
          <a:solidFill>
            <a:srgbClr val="000066"/>
          </a:solidFill>
          <a:effectLst>
            <a:outerShdw blurRad="38100" dist="38100" dir="2700000" algn="tl">
              <a:srgbClr val="DDDDDD"/>
            </a:outerShdw>
          </a:effectLst>
          <a:latin typeface="+mj-lt"/>
          <a:ea typeface="+mj-ea"/>
          <a:cs typeface="ＭＳ Ｐゴシック" charset="0"/>
        </a:defRPr>
      </a:lvl1pPr>
      <a:lvl2pPr algn="ctr" rtl="0" eaLnBrk="0" fontAlgn="base" hangingPunct="0">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5pPr>
      <a:lvl6pPr marL="457200" algn="ctr" rtl="0" fontAlgn="base">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defRPr>
      </a:lvl6pPr>
      <a:lvl7pPr marL="914400" algn="ctr" rtl="0" fontAlgn="base">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defRPr>
      </a:lvl7pPr>
      <a:lvl8pPr marL="1371600" algn="ctr" rtl="0" fontAlgn="base">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defRPr>
      </a:lvl8pPr>
      <a:lvl9pPr marL="1828800" algn="ctr" rtl="0" fontAlgn="base">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rgbClr val="000066"/>
        </a:buClr>
        <a:buSzPct val="70000"/>
        <a:buFont typeface="Wingdings" charset="0"/>
        <a:buChar char="u"/>
        <a:defRPr sz="3200">
          <a:solidFill>
            <a:srgbClr val="000000"/>
          </a:solidFill>
          <a:latin typeface="+mn-lt"/>
          <a:ea typeface="+mn-ea"/>
          <a:cs typeface="ＭＳ Ｐゴシック" charset="0"/>
        </a:defRPr>
      </a:lvl1pPr>
      <a:lvl2pPr marL="742950" indent="-285750" algn="l" rtl="0" eaLnBrk="0" fontAlgn="base" hangingPunct="0">
        <a:spcBef>
          <a:spcPct val="20000"/>
        </a:spcBef>
        <a:spcAft>
          <a:spcPct val="0"/>
        </a:spcAft>
        <a:buClr>
          <a:srgbClr val="000066"/>
        </a:buClr>
        <a:buSzPct val="60000"/>
        <a:buFont typeface="Wingdings" charset="0"/>
        <a:buChar char="n"/>
        <a:defRPr sz="2800">
          <a:solidFill>
            <a:srgbClr val="000000"/>
          </a:solidFill>
          <a:latin typeface="+mn-lt"/>
          <a:ea typeface="+mn-ea"/>
        </a:defRPr>
      </a:lvl2pPr>
      <a:lvl3pPr marL="1143000" indent="-228600" algn="l" rtl="0" eaLnBrk="0" fontAlgn="base" hangingPunct="0">
        <a:spcBef>
          <a:spcPct val="20000"/>
        </a:spcBef>
        <a:spcAft>
          <a:spcPct val="0"/>
        </a:spcAft>
        <a:buChar char="•"/>
        <a:defRPr sz="2400">
          <a:solidFill>
            <a:srgbClr val="000000"/>
          </a:solidFill>
          <a:latin typeface="+mn-lt"/>
          <a:ea typeface="+mn-ea"/>
        </a:defRPr>
      </a:lvl3pPr>
      <a:lvl4pPr marL="1600200" indent="-228600" algn="l" rtl="0" eaLnBrk="0" fontAlgn="base" hangingPunct="0">
        <a:spcBef>
          <a:spcPct val="20000"/>
        </a:spcBef>
        <a:spcAft>
          <a:spcPct val="0"/>
        </a:spcAft>
        <a:buChar char="–"/>
        <a:defRPr sz="2000">
          <a:solidFill>
            <a:srgbClr val="000000"/>
          </a:solidFill>
          <a:latin typeface="+mn-lt"/>
          <a:ea typeface="+mn-ea"/>
        </a:defRPr>
      </a:lvl4pPr>
      <a:lvl5pPr marL="2057400" indent="-228600" algn="l" rtl="0" eaLnBrk="0" fontAlgn="base" hangingPunct="0">
        <a:spcBef>
          <a:spcPct val="20000"/>
        </a:spcBef>
        <a:spcAft>
          <a:spcPct val="0"/>
        </a:spcAft>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rgbClr val="000000"/>
          </a:solidFill>
          <a:latin typeface="+mn-lt"/>
          <a:ea typeface="+mn-ea"/>
        </a:defRPr>
      </a:lvl6pPr>
      <a:lvl7pPr marL="2971800" indent="-228600" algn="l" rtl="0" fontAlgn="base">
        <a:spcBef>
          <a:spcPct val="20000"/>
        </a:spcBef>
        <a:spcAft>
          <a:spcPct val="0"/>
        </a:spcAft>
        <a:buChar char="»"/>
        <a:defRPr sz="2000">
          <a:solidFill>
            <a:srgbClr val="000000"/>
          </a:solidFill>
          <a:latin typeface="+mn-lt"/>
          <a:ea typeface="+mn-ea"/>
        </a:defRPr>
      </a:lvl7pPr>
      <a:lvl8pPr marL="3429000" indent="-228600" algn="l" rtl="0" fontAlgn="base">
        <a:spcBef>
          <a:spcPct val="20000"/>
        </a:spcBef>
        <a:spcAft>
          <a:spcPct val="0"/>
        </a:spcAft>
        <a:buChar char="»"/>
        <a:defRPr sz="2000">
          <a:solidFill>
            <a:srgbClr val="000000"/>
          </a:solidFill>
          <a:latin typeface="+mn-lt"/>
          <a:ea typeface="+mn-ea"/>
        </a:defRPr>
      </a:lvl8pPr>
      <a:lvl9pPr marL="3886200" indent="-228600" algn="l" rtl="0" fontAlgn="base">
        <a:spcBef>
          <a:spcPct val="20000"/>
        </a:spcBef>
        <a:spcAft>
          <a:spcPct val="0"/>
        </a:spcAft>
        <a:buChar char="»"/>
        <a:defRPr sz="20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latin typeface="Times New Roman"/>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latin typeface="Times New Roman"/>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EFADD880-A662-404B-849B-79C1EC258D8F}" type="slidenum">
              <a:rPr lang="en-US"/>
              <a:pPr>
                <a:defRPr/>
              </a:pPr>
              <a:t>‹#›</a:t>
            </a:fld>
            <a:endParaRPr lang="en-US"/>
          </a:p>
        </p:txBody>
      </p:sp>
    </p:spTree>
    <p:extLst>
      <p:ext uri="{BB962C8B-B14F-4D97-AF65-F5344CB8AC3E}">
        <p14:creationId xmlns:p14="http://schemas.microsoft.com/office/powerpoint/2010/main" val="161885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0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8.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bin"/><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bin"/><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nwcreation.net/evolution.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55.wmf"/><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2.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7.bin"/><Relationship Id="rId14" Type="http://schemas.openxmlformats.org/officeDocument/2006/relationships/image" Target="../media/image56.wmf"/></Relationships>
</file>

<file path=ppt/slides/_rels/slide7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Documents%20and%20Settings\dmenton\My%20Documents\CREVO\Powerpoint%20Presentations\Creation%20Conference%202003\lucy%20wrong.mpg" TargetMode="External"/><Relationship Id="rId1" Type="http://schemas.microsoft.com/office/2007/relationships/media" Target="file:///C:\Documents%20and%20Settings\dmenton\My%20Documents\CREVO\Powerpoint%20Presentations\Creation%20Conference%202003\lucy%20wrong.mpg" TargetMode="External"/><Relationship Id="rId4" Type="http://schemas.openxmlformats.org/officeDocument/2006/relationships/image" Target="../media/image58.jpeg"/></Relationships>
</file>

<file path=ppt/slides/_rels/slide7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WordArt 4"/>
          <p:cNvSpPr>
            <a:spLocks noChangeArrowheads="1" noChangeShapeType="1" noTextEdit="1"/>
          </p:cNvSpPr>
          <p:nvPr/>
        </p:nvSpPr>
        <p:spPr bwMode="auto">
          <a:xfrm>
            <a:off x="996950" y="720698"/>
            <a:ext cx="7226300" cy="1046162"/>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66"/>
                </a:solidFill>
                <a:effectLst>
                  <a:prstShdw prst="shdw17" dist="17961" dir="2700000">
                    <a:srgbClr val="00003D">
                      <a:alpha val="74997"/>
                    </a:srgbClr>
                  </a:prstShdw>
                </a:effectLst>
                <a:latin typeface="Arial Black"/>
                <a:ea typeface="Arial Black"/>
                <a:cs typeface="Arial Black"/>
              </a:rPr>
              <a:t>The Origin of Humans</a:t>
            </a:r>
          </a:p>
        </p:txBody>
      </p:sp>
      <p:sp>
        <p:nvSpPr>
          <p:cNvPr id="3074" name="WordArt 5"/>
          <p:cNvSpPr>
            <a:spLocks noChangeArrowheads="1" noChangeShapeType="1" noTextEdit="1"/>
          </p:cNvSpPr>
          <p:nvPr/>
        </p:nvSpPr>
        <p:spPr bwMode="auto">
          <a:xfrm>
            <a:off x="1570038" y="1871635"/>
            <a:ext cx="6253162" cy="560388"/>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000066"/>
                </a:solidFill>
                <a:effectLst>
                  <a:prstShdw prst="shdw17" dist="17961" dir="2700000">
                    <a:srgbClr val="00003D">
                      <a:alpha val="74997"/>
                    </a:srgbClr>
                  </a:prstShdw>
                </a:effectLst>
                <a:latin typeface="Arial Black"/>
                <a:ea typeface="Arial Black"/>
                <a:cs typeface="Arial Black"/>
              </a:rPr>
              <a:t>Evolution or Made in God's Image?</a:t>
            </a:r>
          </a:p>
        </p:txBody>
      </p:sp>
      <p:pic>
        <p:nvPicPr>
          <p:cNvPr id="3075" name="Picture 6" descr="mod4_cov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38413" y="2506663"/>
            <a:ext cx="4222750" cy="2219325"/>
          </a:xfrm>
          <a:prstGeom prst="rect">
            <a:avLst/>
          </a:prstGeom>
          <a:noFill/>
          <a:ln w="38100">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4103" name="Text Box 7"/>
          <p:cNvSpPr txBox="1">
            <a:spLocks noChangeArrowheads="1"/>
          </p:cNvSpPr>
          <p:nvPr/>
        </p:nvSpPr>
        <p:spPr bwMode="auto">
          <a:xfrm>
            <a:off x="742950" y="4710033"/>
            <a:ext cx="7505700" cy="55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85000"/>
              </a:lnSpc>
              <a:spcBef>
                <a:spcPct val="20000"/>
              </a:spcBef>
              <a:defRPr/>
            </a:pPr>
            <a:r>
              <a:rPr lang="en-US" sz="3600">
                <a:cs typeface="+mn-cs"/>
              </a:rPr>
              <a:t>Mike Riddle</a:t>
            </a:r>
          </a:p>
        </p:txBody>
      </p:sp>
      <p:sp>
        <p:nvSpPr>
          <p:cNvPr id="4104" name="Text Box 8"/>
          <p:cNvSpPr txBox="1">
            <a:spLocks noChangeArrowheads="1"/>
          </p:cNvSpPr>
          <p:nvPr/>
        </p:nvSpPr>
        <p:spPr bwMode="auto">
          <a:xfrm>
            <a:off x="1720850" y="5265658"/>
            <a:ext cx="5702300"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90000"/>
              </a:lnSpc>
              <a:defRPr/>
            </a:pPr>
            <a:r>
              <a:rPr lang="en-US" sz="2400" dirty="0">
                <a:cs typeface="+mn-cs"/>
              </a:rPr>
              <a:t>m.riddle@verizon.net</a:t>
            </a:r>
          </a:p>
          <a:p>
            <a:pPr algn="ctr" eaLnBrk="0" hangingPunct="0">
              <a:lnSpc>
                <a:spcPct val="90000"/>
              </a:lnSpc>
              <a:defRPr/>
            </a:pPr>
            <a:r>
              <a:rPr lang="en-US" sz="2400" dirty="0">
                <a:cs typeface="+mn-cs"/>
              </a:rPr>
              <a:t>www.train2equip.com</a:t>
            </a:r>
          </a:p>
          <a:p>
            <a:pPr algn="ctr" eaLnBrk="0" hangingPunct="0">
              <a:lnSpc>
                <a:spcPct val="90000"/>
              </a:lnSpc>
              <a:defRPr/>
            </a:pPr>
            <a:r>
              <a:rPr lang="en-US" sz="2400" dirty="0">
                <a:cs typeface="+mn-cs"/>
              </a:rPr>
              <a:t>www.icr.org</a:t>
            </a:r>
            <a:endParaRPr lang="en-US" dirty="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a:cs typeface="+mj-cs"/>
              </a:rPr>
              <a:t>Piltdown Man</a:t>
            </a:r>
          </a:p>
        </p:txBody>
      </p:sp>
      <p:sp>
        <p:nvSpPr>
          <p:cNvPr id="12291" name="Rectangle 3"/>
          <p:cNvSpPr>
            <a:spLocks noGrp="1" noChangeArrowheads="1"/>
          </p:cNvSpPr>
          <p:nvPr>
            <p:ph type="body" idx="1"/>
          </p:nvPr>
        </p:nvSpPr>
        <p:spPr>
          <a:xfrm>
            <a:off x="227013" y="1087438"/>
            <a:ext cx="8610600" cy="2325687"/>
          </a:xfrm>
        </p:spPr>
        <p:txBody>
          <a:bodyPr/>
          <a:lstStyle/>
          <a:p>
            <a:pPr eaLnBrk="1" hangingPunct="1">
              <a:defRPr/>
            </a:pPr>
            <a:r>
              <a:rPr lang="en-US" sz="3600">
                <a:cs typeface="+mn-cs"/>
              </a:rPr>
              <a:t>Parts found between 1908 and 1912 in Piltdown, England</a:t>
            </a:r>
          </a:p>
          <a:p>
            <a:pPr lvl="1" eaLnBrk="1" hangingPunct="1">
              <a:spcBef>
                <a:spcPct val="0"/>
              </a:spcBef>
              <a:defRPr/>
            </a:pPr>
            <a:r>
              <a:rPr lang="en-US" sz="3600"/>
              <a:t>Portion of human skull</a:t>
            </a:r>
          </a:p>
          <a:p>
            <a:pPr lvl="1" eaLnBrk="1" hangingPunct="1">
              <a:spcBef>
                <a:spcPct val="0"/>
              </a:spcBef>
              <a:defRPr/>
            </a:pPr>
            <a:r>
              <a:rPr lang="en-US" sz="3600"/>
              <a:t>Portion of lower ape-like jaw</a:t>
            </a:r>
          </a:p>
        </p:txBody>
      </p:sp>
      <p:pic>
        <p:nvPicPr>
          <p:cNvPr id="12298" name="Picture 10" descr="piltdown man skul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06988" y="4592638"/>
            <a:ext cx="2433637" cy="1885950"/>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2299" name="Line 11"/>
          <p:cNvSpPr>
            <a:spLocks noChangeShapeType="1"/>
          </p:cNvSpPr>
          <p:nvPr/>
        </p:nvSpPr>
        <p:spPr bwMode="auto">
          <a:xfrm flipH="1">
            <a:off x="7038975" y="4295775"/>
            <a:ext cx="1393825" cy="696913"/>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300" name="Line 12"/>
          <p:cNvSpPr>
            <a:spLocks noChangeShapeType="1"/>
          </p:cNvSpPr>
          <p:nvPr/>
        </p:nvSpPr>
        <p:spPr bwMode="auto">
          <a:xfrm flipV="1">
            <a:off x="3046413" y="6270625"/>
            <a:ext cx="2468562" cy="246063"/>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301" name="Text Box 13"/>
          <p:cNvSpPr txBox="1">
            <a:spLocks noChangeArrowheads="1"/>
          </p:cNvSpPr>
          <p:nvPr/>
        </p:nvSpPr>
        <p:spPr bwMode="auto">
          <a:xfrm>
            <a:off x="333375" y="3573463"/>
            <a:ext cx="776605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06400" indent="-406400">
              <a:defRPr>
                <a:solidFill>
                  <a:schemeClr val="tx1"/>
                </a:solidFill>
                <a:latin typeface="Arial" charset="0"/>
                <a:ea typeface="ＭＳ Ｐゴシック" charset="0"/>
              </a:defRPr>
            </a:lvl1pPr>
            <a:lvl2pPr marL="579438">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000066"/>
              </a:buClr>
              <a:buSzPct val="70000"/>
              <a:buFont typeface="Wingdings" charset="0"/>
              <a:buChar char="u"/>
              <a:defRPr/>
            </a:pPr>
            <a:r>
              <a:rPr lang="en-US" sz="3600">
                <a:solidFill>
                  <a:srgbClr val="000000"/>
                </a:solidFill>
                <a:cs typeface="+mn-cs"/>
              </a:rPr>
              <a:t>The claim: 500,000 year old intermediate link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98"/>
                                        </p:tgtEl>
                                        <p:attrNameLst>
                                          <p:attrName>style.visibility</p:attrName>
                                        </p:attrNameLst>
                                      </p:cBhvr>
                                      <p:to>
                                        <p:strVal val="visible"/>
                                      </p:to>
                                    </p:set>
                                    <p:animEffect transition="in" filter="fade">
                                      <p:cBhvr>
                                        <p:cTn id="19" dur="500"/>
                                        <p:tgtEl>
                                          <p:spTgt spid="12298"/>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12299"/>
                                        </p:tgtEl>
                                        <p:attrNameLst>
                                          <p:attrName>style.visibility</p:attrName>
                                        </p:attrNameLst>
                                      </p:cBhvr>
                                      <p:to>
                                        <p:strVal val="visible"/>
                                      </p:to>
                                    </p:set>
                                    <p:animEffect transition="in" filter="wipe(right)">
                                      <p:cBhvr>
                                        <p:cTn id="23" dur="500"/>
                                        <p:tgtEl>
                                          <p:spTgt spid="12299"/>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300"/>
                                        </p:tgtEl>
                                        <p:attrNameLst>
                                          <p:attrName>style.visibility</p:attrName>
                                        </p:attrNameLst>
                                      </p:cBhvr>
                                      <p:to>
                                        <p:strVal val="visible"/>
                                      </p:to>
                                    </p:set>
                                    <p:animEffect transition="in" filter="wipe(left)">
                                      <p:cBhvr>
                                        <p:cTn id="27" dur="500"/>
                                        <p:tgtEl>
                                          <p:spTgt spid="123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301"/>
                                        </p:tgtEl>
                                        <p:attrNameLst>
                                          <p:attrName>style.visibility</p:attrName>
                                        </p:attrNameLst>
                                      </p:cBhvr>
                                      <p:to>
                                        <p:strVal val="visible"/>
                                      </p:to>
                                    </p:set>
                                    <p:animEffect transition="in" filter="fade">
                                      <p:cBhvr>
                                        <p:cTn id="32" dur="5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301"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a:cs typeface="+mj-cs"/>
              </a:rPr>
              <a:t>Information: The Key to Change</a:t>
            </a:r>
          </a:p>
        </p:txBody>
      </p:sp>
      <p:sp>
        <p:nvSpPr>
          <p:cNvPr id="100355" name="Rectangle 3"/>
          <p:cNvSpPr>
            <a:spLocks noGrp="1" noChangeArrowheads="1"/>
          </p:cNvSpPr>
          <p:nvPr>
            <p:ph type="body" idx="1"/>
          </p:nvPr>
        </p:nvSpPr>
        <p:spPr>
          <a:xfrm>
            <a:off x="487363" y="3095625"/>
            <a:ext cx="8229600" cy="3200400"/>
          </a:xfrm>
        </p:spPr>
        <p:txBody>
          <a:bodyPr/>
          <a:lstStyle/>
          <a:p>
            <a:pPr marL="0" indent="0" eaLnBrk="1" hangingPunct="1">
              <a:buFont typeface="Wingdings" charset="0"/>
              <a:buNone/>
              <a:defRPr/>
            </a:pPr>
            <a:r>
              <a:rPr lang="ja-JP" altLang="en-US">
                <a:latin typeface="Arial"/>
                <a:cs typeface="+mn-cs"/>
              </a:rPr>
              <a:t>“</a:t>
            </a:r>
            <a:r>
              <a:rPr lang="en-US">
                <a:cs typeface="+mn-cs"/>
              </a:rPr>
              <a:t>There is no known law of nature, no known process and no known sequence of events which can cause information to originate by itself in matter.</a:t>
            </a:r>
            <a:r>
              <a:rPr lang="ja-JP" altLang="en-US">
                <a:latin typeface="Arial"/>
                <a:cs typeface="+mn-cs"/>
              </a:rPr>
              <a:t>”</a:t>
            </a:r>
            <a:endParaRPr lang="en-US">
              <a:cs typeface="+mn-cs"/>
            </a:endParaRPr>
          </a:p>
        </p:txBody>
      </p:sp>
      <p:sp>
        <p:nvSpPr>
          <p:cNvPr id="100356" name="Text Box 4"/>
          <p:cNvSpPr txBox="1">
            <a:spLocks noChangeArrowheads="1"/>
          </p:cNvSpPr>
          <p:nvPr/>
        </p:nvSpPr>
        <p:spPr bwMode="auto">
          <a:xfrm>
            <a:off x="276225" y="1335088"/>
            <a:ext cx="8605838" cy="137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buClr>
                <a:schemeClr val="tx2"/>
              </a:buClr>
              <a:buSzPct val="75000"/>
              <a:buFont typeface="Wingdings" charset="0"/>
              <a:buNone/>
              <a:defRPr/>
            </a:pPr>
            <a:r>
              <a:rPr lang="en-US">
                <a:solidFill>
                  <a:schemeClr val="tx1"/>
                </a:solidFill>
                <a:cs typeface="+mn-cs"/>
              </a:rPr>
              <a:t>Werner Gitt, </a:t>
            </a:r>
            <a:r>
              <a:rPr lang="en-US" i="1">
                <a:solidFill>
                  <a:schemeClr val="tx1"/>
                </a:solidFill>
                <a:cs typeface="+mn-cs"/>
              </a:rPr>
              <a:t>In the Beginning was Information</a:t>
            </a:r>
            <a:r>
              <a:rPr lang="en-US">
                <a:solidFill>
                  <a:schemeClr val="tx1"/>
                </a:solidFill>
                <a:cs typeface="+mn-cs"/>
              </a:rPr>
              <a:t>, 1997, p. 106. (Dr. Gitt was the Director at the German Federal Institute of Physics and Technology)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dissolve">
                                      <p:cBhvr>
                                        <p:cTn id="7" dur="5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fade">
                                      <p:cBhvr>
                                        <p:cTn id="12" dur="500"/>
                                        <p:tgtEl>
                                          <p:spTgt spid="100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0356"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defRPr/>
            </a:pPr>
            <a:r>
              <a:rPr lang="en-US">
                <a:cs typeface="+mj-cs"/>
              </a:rPr>
              <a:t>Summary</a:t>
            </a:r>
          </a:p>
        </p:txBody>
      </p:sp>
      <p:sp>
        <p:nvSpPr>
          <p:cNvPr id="237571" name="Rectangle 3"/>
          <p:cNvSpPr>
            <a:spLocks noGrp="1" noChangeArrowheads="1"/>
          </p:cNvSpPr>
          <p:nvPr>
            <p:ph type="body" idx="1"/>
          </p:nvPr>
        </p:nvSpPr>
        <p:spPr>
          <a:xfrm>
            <a:off x="312738" y="1146175"/>
            <a:ext cx="8229600" cy="4570413"/>
          </a:xfrm>
        </p:spPr>
        <p:txBody>
          <a:bodyPr/>
          <a:lstStyle/>
          <a:p>
            <a:pPr eaLnBrk="1" hangingPunct="1">
              <a:lnSpc>
                <a:spcPct val="90000"/>
              </a:lnSpc>
              <a:defRPr/>
            </a:pPr>
            <a:r>
              <a:rPr lang="en-US">
                <a:cs typeface="+mn-cs"/>
              </a:rPr>
              <a:t>History of mistakes</a:t>
            </a:r>
          </a:p>
          <a:p>
            <a:pPr eaLnBrk="1" hangingPunct="1">
              <a:lnSpc>
                <a:spcPct val="90000"/>
              </a:lnSpc>
              <a:defRPr/>
            </a:pPr>
            <a:r>
              <a:rPr lang="en-US">
                <a:cs typeface="+mn-cs"/>
              </a:rPr>
              <a:t>Neandertals were 100% human</a:t>
            </a:r>
          </a:p>
          <a:p>
            <a:pPr eaLnBrk="1" hangingPunct="1">
              <a:lnSpc>
                <a:spcPct val="90000"/>
              </a:lnSpc>
              <a:defRPr/>
            </a:pPr>
            <a:r>
              <a:rPr lang="en-US">
                <a:cs typeface="+mn-cs"/>
              </a:rPr>
              <a:t>Lucy and the australopithecines are extinct chimpanzee-like creatures</a:t>
            </a:r>
          </a:p>
          <a:p>
            <a:pPr eaLnBrk="1" hangingPunct="1">
              <a:lnSpc>
                <a:spcPct val="90000"/>
              </a:lnSpc>
              <a:defRPr/>
            </a:pPr>
            <a:r>
              <a:rPr lang="en-US">
                <a:cs typeface="+mn-cs"/>
              </a:rPr>
              <a:t>Deliberate misinformation in textbooks (Laetoli footprints)</a:t>
            </a:r>
          </a:p>
          <a:p>
            <a:pPr eaLnBrk="1" hangingPunct="1">
              <a:lnSpc>
                <a:spcPct val="90000"/>
              </a:lnSpc>
              <a:defRPr/>
            </a:pPr>
            <a:r>
              <a:rPr lang="en-US">
                <a:cs typeface="+mn-cs"/>
              </a:rPr>
              <a:t>No mechanism for change</a:t>
            </a:r>
          </a:p>
          <a:p>
            <a:pPr eaLnBrk="1" hangingPunct="1">
              <a:lnSpc>
                <a:spcPct val="90000"/>
              </a:lnSpc>
              <a:defRPr/>
            </a:pPr>
            <a:r>
              <a:rPr lang="en-US">
                <a:cs typeface="+mn-cs"/>
              </a:rPr>
              <a:t>A desperate attempt to censor information to protect evolution</a:t>
            </a:r>
          </a:p>
        </p:txBody>
      </p:sp>
      <p:sp>
        <p:nvSpPr>
          <p:cNvPr id="237572" name="Text Box 4"/>
          <p:cNvSpPr txBox="1">
            <a:spLocks noChangeArrowheads="1"/>
          </p:cNvSpPr>
          <p:nvPr/>
        </p:nvSpPr>
        <p:spPr bwMode="auto">
          <a:xfrm>
            <a:off x="2365375" y="5862638"/>
            <a:ext cx="4557713" cy="679450"/>
          </a:xfrm>
          <a:prstGeom prst="rect">
            <a:avLst/>
          </a:prstGeom>
          <a:solidFill>
            <a:schemeClr val="tx1"/>
          </a:solidFill>
          <a:ln w="381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solidFill>
                  <a:schemeClr val="bg1"/>
                </a:solidFill>
                <a:cs typeface="+mn-cs"/>
              </a:rPr>
              <a:t>What is evolution?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7571"/>
                                        </p:tgtEl>
                                        <p:attrNameLst>
                                          <p:attrName>style.visibility</p:attrName>
                                        </p:attrNameLst>
                                      </p:cBhvr>
                                      <p:to>
                                        <p:strVal val="visible"/>
                                      </p:to>
                                    </p:set>
                                    <p:animEffect transition="in" filter="fade">
                                      <p:cBhvr>
                                        <p:cTn id="7" dur="500"/>
                                        <p:tgtEl>
                                          <p:spTgt spid="237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37572"/>
                                        </p:tgtEl>
                                        <p:attrNameLst>
                                          <p:attrName>style.visibility</p:attrName>
                                        </p:attrNameLst>
                                      </p:cBhvr>
                                      <p:to>
                                        <p:strVal val="visible"/>
                                      </p:to>
                                    </p:set>
                                    <p:anim calcmode="lin" valueType="num">
                                      <p:cBhvr>
                                        <p:cTn id="12" dur="500" fill="hold"/>
                                        <p:tgtEl>
                                          <p:spTgt spid="237572"/>
                                        </p:tgtEl>
                                        <p:attrNameLst>
                                          <p:attrName>ppt_w</p:attrName>
                                        </p:attrNameLst>
                                      </p:cBhvr>
                                      <p:tavLst>
                                        <p:tav tm="0">
                                          <p:val>
                                            <p:fltVal val="0"/>
                                          </p:val>
                                        </p:tav>
                                        <p:tav tm="100000">
                                          <p:val>
                                            <p:strVal val="#ppt_w"/>
                                          </p:val>
                                        </p:tav>
                                      </p:tavLst>
                                    </p:anim>
                                    <p:anim calcmode="lin" valueType="num">
                                      <p:cBhvr>
                                        <p:cTn id="13" dur="500" fill="hold"/>
                                        <p:tgtEl>
                                          <p:spTgt spid="2375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p:bldP spid="23757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pPr eaLnBrk="1" hangingPunct="1">
              <a:defRPr/>
            </a:pPr>
            <a:r>
              <a:rPr lang="en-US">
                <a:cs typeface="+mj-cs"/>
              </a:rPr>
              <a:t>Summary</a:t>
            </a:r>
          </a:p>
        </p:txBody>
      </p:sp>
      <p:sp>
        <p:nvSpPr>
          <p:cNvPr id="289795" name="Rectangle 3"/>
          <p:cNvSpPr>
            <a:spLocks noGrp="1" noChangeArrowheads="1"/>
          </p:cNvSpPr>
          <p:nvPr>
            <p:ph type="body" idx="1"/>
          </p:nvPr>
        </p:nvSpPr>
        <p:spPr>
          <a:xfrm>
            <a:off x="471488" y="3438525"/>
            <a:ext cx="8229600" cy="2624138"/>
          </a:xfrm>
        </p:spPr>
        <p:txBody>
          <a:bodyPr/>
          <a:lstStyle/>
          <a:p>
            <a:pPr marL="0" indent="0" eaLnBrk="1" hangingPunct="1">
              <a:lnSpc>
                <a:spcPct val="90000"/>
              </a:lnSpc>
              <a:buFont typeface="Wingdings" charset="0"/>
              <a:buNone/>
              <a:defRPr/>
            </a:pPr>
            <a:r>
              <a:rPr lang="ja-JP" altLang="en-US" sz="3600">
                <a:latin typeface="Arial"/>
                <a:cs typeface="+mn-cs"/>
              </a:rPr>
              <a:t>“</a:t>
            </a:r>
            <a:r>
              <a:rPr lang="en-US" sz="3600">
                <a:cs typeface="+mn-cs"/>
              </a:rPr>
              <a:t>Evolution is filled with these just-so stories, plausible scenarios for which no evidence can be found, stories we love to tell but on which we should place no intellectual reliance.</a:t>
            </a:r>
            <a:r>
              <a:rPr lang="ja-JP" altLang="en-US" sz="3600">
                <a:latin typeface="Arial"/>
                <a:cs typeface="+mn-cs"/>
              </a:rPr>
              <a:t>”</a:t>
            </a:r>
            <a:endParaRPr lang="en-US" sz="3600">
              <a:cs typeface="+mn-cs"/>
            </a:endParaRPr>
          </a:p>
        </p:txBody>
      </p:sp>
      <p:sp>
        <p:nvSpPr>
          <p:cNvPr id="289796" name="Text Box 4"/>
          <p:cNvSpPr txBox="1">
            <a:spLocks noChangeArrowheads="1"/>
          </p:cNvSpPr>
          <p:nvPr/>
        </p:nvSpPr>
        <p:spPr bwMode="auto">
          <a:xfrm>
            <a:off x="739775" y="1319213"/>
            <a:ext cx="773430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Stuart Kauffman (A leading thinker on self-organization and the science of complexity as applied to biology), </a:t>
            </a:r>
            <a:r>
              <a:rPr lang="en-US" i="1">
                <a:cs typeface="+mn-cs"/>
              </a:rPr>
              <a:t>At Home in the Universe</a:t>
            </a:r>
            <a:r>
              <a:rPr lang="en-US">
                <a:cs typeface="+mn-cs"/>
              </a:rPr>
              <a:t>, 1995, p. 43.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9796"/>
                                        </p:tgtEl>
                                        <p:attrNameLst>
                                          <p:attrName>style.visibility</p:attrName>
                                        </p:attrNameLst>
                                      </p:cBhvr>
                                      <p:to>
                                        <p:strVal val="visible"/>
                                      </p:to>
                                    </p:set>
                                    <p:animEffect transition="in" filter="fade">
                                      <p:cBhvr>
                                        <p:cTn id="7" dur="500"/>
                                        <p:tgtEl>
                                          <p:spTgt spid="289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9795">
                                            <p:txEl>
                                              <p:pRg st="0" end="0"/>
                                            </p:txEl>
                                          </p:spTgt>
                                        </p:tgtEl>
                                        <p:attrNameLst>
                                          <p:attrName>style.visibility</p:attrName>
                                        </p:attrNameLst>
                                      </p:cBhvr>
                                      <p:to>
                                        <p:strVal val="visible"/>
                                      </p:to>
                                    </p:set>
                                    <p:animEffect transition="in" filter="fade">
                                      <p:cBhvr>
                                        <p:cTn id="12" dur="500"/>
                                        <p:tgtEl>
                                          <p:spTgt spid="289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P spid="28979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defRPr/>
            </a:pPr>
            <a:r>
              <a:rPr lang="en-US">
                <a:cs typeface="+mj-cs"/>
              </a:rPr>
              <a:t>The Majesty of God</a:t>
            </a:r>
          </a:p>
        </p:txBody>
      </p:sp>
      <p:sp>
        <p:nvSpPr>
          <p:cNvPr id="247811" name="Rectangle 3"/>
          <p:cNvSpPr>
            <a:spLocks noGrp="1" noChangeArrowheads="1"/>
          </p:cNvSpPr>
          <p:nvPr>
            <p:ph type="body" idx="1"/>
          </p:nvPr>
        </p:nvSpPr>
        <p:spPr>
          <a:xfrm>
            <a:off x="573088" y="2597150"/>
            <a:ext cx="8229600" cy="2103438"/>
          </a:xfrm>
        </p:spPr>
        <p:txBody>
          <a:bodyPr/>
          <a:lstStyle/>
          <a:p>
            <a:pPr marL="0" indent="0" eaLnBrk="1" hangingPunct="1">
              <a:buFont typeface="Wingdings" charset="0"/>
              <a:buNone/>
              <a:defRPr/>
            </a:pPr>
            <a:r>
              <a:rPr lang="ja-JP" altLang="en-US" sz="3600">
                <a:latin typeface="Arial"/>
                <a:cs typeface="+mn-cs"/>
              </a:rPr>
              <a:t>“</a:t>
            </a:r>
            <a:r>
              <a:rPr lang="en-US" sz="3600">
                <a:cs typeface="+mn-cs"/>
              </a:rPr>
              <a:t>As a scientist with training in both medicine and physics, it is easily apparent to me that the majesty of God is revealed in the human body.</a:t>
            </a:r>
            <a:r>
              <a:rPr lang="ja-JP" altLang="en-US" sz="3600">
                <a:latin typeface="Arial"/>
                <a:cs typeface="+mn-cs"/>
              </a:rPr>
              <a:t>”</a:t>
            </a:r>
            <a:endParaRPr lang="en-US" sz="3600">
              <a:cs typeface="+mn-cs"/>
            </a:endParaRPr>
          </a:p>
        </p:txBody>
      </p:sp>
      <p:sp>
        <p:nvSpPr>
          <p:cNvPr id="247812" name="Text Box 4"/>
          <p:cNvSpPr txBox="1">
            <a:spLocks noChangeArrowheads="1"/>
          </p:cNvSpPr>
          <p:nvPr/>
        </p:nvSpPr>
        <p:spPr bwMode="auto">
          <a:xfrm>
            <a:off x="1001713" y="1349375"/>
            <a:ext cx="7329487"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Richard Swenson, M.D., </a:t>
            </a:r>
            <a:r>
              <a:rPr lang="en-US" i="1">
                <a:cs typeface="+mn-cs"/>
              </a:rPr>
              <a:t>More Than Meets the Eye</a:t>
            </a:r>
            <a:r>
              <a:rPr lang="en-US">
                <a:cs typeface="+mn-cs"/>
              </a:rPr>
              <a:t>, 2000,  p. 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7812"/>
                                        </p:tgtEl>
                                        <p:attrNameLst>
                                          <p:attrName>style.visibility</p:attrName>
                                        </p:attrNameLst>
                                      </p:cBhvr>
                                      <p:to>
                                        <p:strVal val="visible"/>
                                      </p:to>
                                    </p:set>
                                    <p:animEffect transition="in" filter="fade">
                                      <p:cBhvr>
                                        <p:cTn id="7" dur="500"/>
                                        <p:tgtEl>
                                          <p:spTgt spid="2478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7811">
                                            <p:txEl>
                                              <p:pRg st="0" end="0"/>
                                            </p:txEl>
                                          </p:spTgt>
                                        </p:tgtEl>
                                        <p:attrNameLst>
                                          <p:attrName>style.visibility</p:attrName>
                                        </p:attrNameLst>
                                      </p:cBhvr>
                                      <p:to>
                                        <p:strVal val="visible"/>
                                      </p:to>
                                    </p:set>
                                    <p:animEffect transition="in" filter="fade">
                                      <p:cBhvr>
                                        <p:cTn id="12" dur="500"/>
                                        <p:tgtEl>
                                          <p:spTgt spid="2478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p:bldP spid="24781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a:cs typeface="+mj-cs"/>
              </a:rPr>
              <a:t>Summary</a:t>
            </a:r>
          </a:p>
        </p:txBody>
      </p:sp>
      <p:sp>
        <p:nvSpPr>
          <p:cNvPr id="101380" name="Text Box 4"/>
          <p:cNvSpPr txBox="1">
            <a:spLocks noChangeArrowheads="1"/>
          </p:cNvSpPr>
          <p:nvPr/>
        </p:nvSpPr>
        <p:spPr bwMode="auto">
          <a:xfrm>
            <a:off x="682625" y="1392238"/>
            <a:ext cx="7910513" cy="155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kumimoji="1" lang="en-US" sz="3200">
                <a:solidFill>
                  <a:schemeClr val="tx1"/>
                </a:solidFill>
                <a:cs typeface="+mn-cs"/>
              </a:rPr>
              <a:t>If the evolution of humans from an ape-like ancestor is true there should be two proof evidences:</a:t>
            </a:r>
          </a:p>
        </p:txBody>
      </p:sp>
      <p:sp>
        <p:nvSpPr>
          <p:cNvPr id="101383" name="Rectangle 7"/>
          <p:cNvSpPr>
            <a:spLocks noChangeArrowheads="1"/>
          </p:cNvSpPr>
          <p:nvPr/>
        </p:nvSpPr>
        <p:spPr bwMode="auto">
          <a:xfrm>
            <a:off x="322263" y="3970338"/>
            <a:ext cx="5276850" cy="7762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406400" indent="-406400">
              <a:spcBef>
                <a:spcPct val="20000"/>
              </a:spcBef>
              <a:buClr>
                <a:srgbClr val="000066"/>
              </a:buClr>
              <a:buSzPct val="85000"/>
              <a:buFont typeface="Wingdings" charset="0"/>
              <a:buNone/>
            </a:pPr>
            <a:r>
              <a:rPr lang="en-US">
                <a:solidFill>
                  <a:schemeClr val="tx1"/>
                </a:solidFill>
              </a:rPr>
              <a:t>2.</a:t>
            </a:r>
            <a:r>
              <a:rPr lang="en-US" b="1">
                <a:solidFill>
                  <a:schemeClr val="tx1"/>
                </a:solidFill>
              </a:rPr>
              <a:t>  </a:t>
            </a:r>
            <a:r>
              <a:rPr lang="en-US" sz="3200">
                <a:solidFill>
                  <a:schemeClr val="tx1"/>
                </a:solidFill>
              </a:rPr>
              <a:t>Mechanism for change ..</a:t>
            </a:r>
          </a:p>
        </p:txBody>
      </p:sp>
      <p:sp>
        <p:nvSpPr>
          <p:cNvPr id="101384" name="Text Box 8"/>
          <p:cNvSpPr txBox="1">
            <a:spLocks noChangeArrowheads="1"/>
          </p:cNvSpPr>
          <p:nvPr/>
        </p:nvSpPr>
        <p:spPr bwMode="auto">
          <a:xfrm>
            <a:off x="322263" y="3294063"/>
            <a:ext cx="58356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a:solidFill>
                  <a:schemeClr val="tx1"/>
                </a:solidFill>
                <a:latin typeface="Arial" charset="0"/>
                <a:ea typeface="ＭＳ Ｐゴシック" charset="0"/>
              </a:defRPr>
            </a:lvl1pPr>
            <a:lvl2pPr marL="914400" indent="-457200">
              <a:defRPr>
                <a:solidFill>
                  <a:schemeClr val="tx1"/>
                </a:solidFill>
                <a:latin typeface="Arial" charset="0"/>
                <a:ea typeface="ＭＳ Ｐゴシック" charset="0"/>
              </a:defRPr>
            </a:lvl2pPr>
            <a:lvl3pPr marL="1371600" indent="-457200">
              <a:defRPr>
                <a:solidFill>
                  <a:schemeClr val="tx1"/>
                </a:solidFill>
                <a:latin typeface="Arial" charset="0"/>
                <a:ea typeface="ＭＳ Ｐゴシック" charset="0"/>
              </a:defRPr>
            </a:lvl3pPr>
            <a:lvl4pPr marL="1828800" indent="-457200">
              <a:defRPr>
                <a:solidFill>
                  <a:schemeClr val="tx1"/>
                </a:solidFill>
                <a:latin typeface="Arial" charset="0"/>
                <a:ea typeface="ＭＳ Ｐゴシック" charset="0"/>
              </a:defRPr>
            </a:lvl4pPr>
            <a:lvl5pPr marL="2286000" indent="-457200">
              <a:defRPr>
                <a:solidFill>
                  <a:schemeClr val="tx1"/>
                </a:solidFill>
                <a:latin typeface="Arial" charset="0"/>
                <a:ea typeface="ＭＳ Ｐゴシック" charset="0"/>
              </a:defRPr>
            </a:lvl5pPr>
            <a:lvl6pPr marL="2743200" indent="-457200" fontAlgn="base">
              <a:spcBef>
                <a:spcPct val="0"/>
              </a:spcBef>
              <a:spcAft>
                <a:spcPct val="0"/>
              </a:spcAft>
              <a:defRPr>
                <a:solidFill>
                  <a:schemeClr val="tx1"/>
                </a:solidFill>
                <a:latin typeface="Arial" charset="0"/>
                <a:ea typeface="ＭＳ Ｐゴシック" charset="0"/>
              </a:defRPr>
            </a:lvl6pPr>
            <a:lvl7pPr marL="3200400" indent="-457200" fontAlgn="base">
              <a:spcBef>
                <a:spcPct val="0"/>
              </a:spcBef>
              <a:spcAft>
                <a:spcPct val="0"/>
              </a:spcAft>
              <a:defRPr>
                <a:solidFill>
                  <a:schemeClr val="tx1"/>
                </a:solidFill>
                <a:latin typeface="Arial" charset="0"/>
                <a:ea typeface="ＭＳ Ｐゴシック" charset="0"/>
              </a:defRPr>
            </a:lvl7pPr>
            <a:lvl8pPr marL="3657600" indent="-457200" fontAlgn="base">
              <a:spcBef>
                <a:spcPct val="0"/>
              </a:spcBef>
              <a:spcAft>
                <a:spcPct val="0"/>
              </a:spcAft>
              <a:defRPr>
                <a:solidFill>
                  <a:schemeClr val="tx1"/>
                </a:solidFill>
                <a:latin typeface="Arial" charset="0"/>
                <a:ea typeface="ＭＳ Ｐゴシック" charset="0"/>
              </a:defRPr>
            </a:lvl8pPr>
            <a:lvl9pPr marL="4114800" indent="-457200" fontAlgn="base">
              <a:spcBef>
                <a:spcPct val="0"/>
              </a:spcBef>
              <a:spcAft>
                <a:spcPct val="0"/>
              </a:spcAft>
              <a:defRPr>
                <a:solidFill>
                  <a:schemeClr val="tx1"/>
                </a:solidFill>
                <a:latin typeface="Arial" charset="0"/>
                <a:ea typeface="ＭＳ Ｐゴシック" charset="0"/>
              </a:defRPr>
            </a:lvl9pPr>
          </a:lstStyle>
          <a:p>
            <a:pPr eaLnBrk="0" hangingPunct="0">
              <a:spcBef>
                <a:spcPct val="20000"/>
              </a:spcBef>
              <a:buClr>
                <a:srgbClr val="00FFFF"/>
              </a:buClr>
              <a:buSzPct val="85000"/>
              <a:buFont typeface="Monotype Sorts" charset="0"/>
              <a:buNone/>
              <a:defRPr/>
            </a:pPr>
            <a:r>
              <a:rPr kumimoji="1" lang="en-US" sz="3200">
                <a:cs typeface="+mn-cs"/>
              </a:rPr>
              <a:t>1. Fossil record ……………</a:t>
            </a:r>
            <a:endParaRPr lang="en-US" sz="3200">
              <a:cs typeface="+mn-cs"/>
            </a:endParaRPr>
          </a:p>
        </p:txBody>
      </p:sp>
      <p:sp>
        <p:nvSpPr>
          <p:cNvPr id="101385" name="Text Box 9"/>
          <p:cNvSpPr txBox="1">
            <a:spLocks noChangeArrowheads="1"/>
          </p:cNvSpPr>
          <p:nvPr/>
        </p:nvSpPr>
        <p:spPr bwMode="auto">
          <a:xfrm>
            <a:off x="5484813" y="3308350"/>
            <a:ext cx="33940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3200">
                <a:solidFill>
                  <a:srgbClr val="000066"/>
                </a:solidFill>
                <a:effectLst>
                  <a:outerShdw blurRad="38100" dist="38100" dir="2700000" algn="tl">
                    <a:srgbClr val="DDDDDD"/>
                  </a:outerShdw>
                </a:effectLst>
                <a:cs typeface="+mn-cs"/>
              </a:rPr>
              <a:t>No intermediates</a:t>
            </a:r>
          </a:p>
        </p:txBody>
      </p:sp>
      <p:sp>
        <p:nvSpPr>
          <p:cNvPr id="101386" name="Text Box 10"/>
          <p:cNvSpPr txBox="1">
            <a:spLocks noChangeArrowheads="1"/>
          </p:cNvSpPr>
          <p:nvPr/>
        </p:nvSpPr>
        <p:spPr bwMode="auto">
          <a:xfrm>
            <a:off x="5484813" y="4025900"/>
            <a:ext cx="3525837"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3200">
                <a:solidFill>
                  <a:srgbClr val="000066"/>
                </a:solidFill>
                <a:effectLst>
                  <a:outerShdw blurRad="38100" dist="38100" dir="2700000" algn="tl">
                    <a:srgbClr val="DDDDDD"/>
                  </a:outerShdw>
                </a:effectLst>
                <a:cs typeface="+mn-cs"/>
              </a:rPr>
              <a:t>No mechanism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fade">
                                      <p:cBhvr>
                                        <p:cTn id="7" dur="500"/>
                                        <p:tgtEl>
                                          <p:spTgt spid="1013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1384"/>
                                        </p:tgtEl>
                                        <p:attrNameLst>
                                          <p:attrName>style.visibility</p:attrName>
                                        </p:attrNameLst>
                                      </p:cBhvr>
                                      <p:to>
                                        <p:strVal val="visible"/>
                                      </p:to>
                                    </p:set>
                                    <p:animEffect transition="in" filter="wipe(down)">
                                      <p:cBhvr>
                                        <p:cTn id="12" dur="500"/>
                                        <p:tgtEl>
                                          <p:spTgt spid="101384"/>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1385"/>
                                        </p:tgtEl>
                                        <p:attrNameLst>
                                          <p:attrName>style.visibility</p:attrName>
                                        </p:attrNameLst>
                                      </p:cBhvr>
                                      <p:to>
                                        <p:strVal val="visible"/>
                                      </p:to>
                                    </p:set>
                                    <p:animEffect transition="in" filter="wipe(left)">
                                      <p:cBhvr>
                                        <p:cTn id="16" dur="500"/>
                                        <p:tgtEl>
                                          <p:spTgt spid="1013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1383"/>
                                        </p:tgtEl>
                                        <p:attrNameLst>
                                          <p:attrName>style.visibility</p:attrName>
                                        </p:attrNameLst>
                                      </p:cBhvr>
                                      <p:to>
                                        <p:strVal val="visible"/>
                                      </p:to>
                                    </p:set>
                                    <p:animEffect transition="in" filter="wipe(down)">
                                      <p:cBhvr>
                                        <p:cTn id="21" dur="500"/>
                                        <p:tgtEl>
                                          <p:spTgt spid="101383"/>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1386"/>
                                        </p:tgtEl>
                                        <p:attrNameLst>
                                          <p:attrName>style.visibility</p:attrName>
                                        </p:attrNameLst>
                                      </p:cBhvr>
                                      <p:to>
                                        <p:strVal val="visible"/>
                                      </p:to>
                                    </p:set>
                                    <p:animEffect transition="in" filter="wipe(left)">
                                      <p:cBhvr>
                                        <p:cTn id="25" dur="500"/>
                                        <p:tgtEl>
                                          <p:spTgt spid="101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P spid="101383" grpId="0"/>
      <p:bldP spid="101384" grpId="0"/>
      <p:bldP spid="101385" grpId="0"/>
      <p:bldP spid="10138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a:cs typeface="+mj-cs"/>
              </a:rPr>
              <a:t>Conclusion</a:t>
            </a:r>
          </a:p>
        </p:txBody>
      </p:sp>
      <p:sp>
        <p:nvSpPr>
          <p:cNvPr id="103427" name="Rectangle 3"/>
          <p:cNvSpPr>
            <a:spLocks noGrp="1" noChangeArrowheads="1"/>
          </p:cNvSpPr>
          <p:nvPr>
            <p:ph type="body" idx="1"/>
          </p:nvPr>
        </p:nvSpPr>
        <p:spPr>
          <a:xfrm>
            <a:off x="274638" y="2289175"/>
            <a:ext cx="8640762" cy="4356100"/>
          </a:xfrm>
        </p:spPr>
        <p:txBody>
          <a:bodyPr/>
          <a:lstStyle/>
          <a:p>
            <a:pPr marL="0" indent="0" eaLnBrk="1" hangingPunct="1">
              <a:lnSpc>
                <a:spcPct val="95000"/>
              </a:lnSpc>
              <a:buFont typeface="Wingdings" charset="0"/>
              <a:buNone/>
              <a:defRPr/>
            </a:pPr>
            <a:r>
              <a:rPr lang="ja-JP" altLang="en-US" sz="2800">
                <a:latin typeface="Arial"/>
                <a:cs typeface="+mn-cs"/>
              </a:rPr>
              <a:t>“</a:t>
            </a:r>
            <a:r>
              <a:rPr lang="en-US" sz="2800">
                <a:cs typeface="+mn-cs"/>
              </a:rPr>
              <a:t>Many schools proclaim as a matter without any doubt that man has derived from the African apes…. </a:t>
            </a:r>
          </a:p>
          <a:p>
            <a:pPr marL="0" indent="0" eaLnBrk="1" hangingPunct="1">
              <a:lnSpc>
                <a:spcPct val="95000"/>
              </a:lnSpc>
              <a:buFont typeface="Wingdings" charset="0"/>
              <a:buNone/>
              <a:defRPr/>
            </a:pPr>
            <a:r>
              <a:rPr lang="en-US" sz="2800">
                <a:cs typeface="+mn-cs"/>
              </a:rPr>
              <a:t>This is a falsehood which any honest scientist should protest against. It is not balanced teaching. That which science has never demonstrated should be erased from any textbook and from our minds and remembered only as a joke in bad taste.</a:t>
            </a:r>
          </a:p>
          <a:p>
            <a:pPr marL="0" indent="0" eaLnBrk="1" hangingPunct="1">
              <a:lnSpc>
                <a:spcPct val="95000"/>
              </a:lnSpc>
              <a:buFont typeface="Wingdings" charset="0"/>
              <a:buNone/>
              <a:defRPr/>
            </a:pPr>
            <a:r>
              <a:rPr lang="en-US" sz="2800">
                <a:cs typeface="+mn-cs"/>
              </a:rPr>
              <a:t>One should also teach people how many hoaxes have been plotted to support the theory of the simian (ape) origins of man.</a:t>
            </a:r>
            <a:r>
              <a:rPr lang="ja-JP" altLang="en-US" sz="2800">
                <a:latin typeface="Arial"/>
                <a:cs typeface="+mn-cs"/>
              </a:rPr>
              <a:t>”</a:t>
            </a:r>
            <a:endParaRPr lang="en-US" sz="2800">
              <a:cs typeface="+mn-cs"/>
            </a:endParaRPr>
          </a:p>
        </p:txBody>
      </p:sp>
      <p:sp>
        <p:nvSpPr>
          <p:cNvPr id="103428" name="Text Box 4"/>
          <p:cNvSpPr txBox="1">
            <a:spLocks noChangeArrowheads="1"/>
          </p:cNvSpPr>
          <p:nvPr/>
        </p:nvSpPr>
        <p:spPr bwMode="auto">
          <a:xfrm>
            <a:off x="434975" y="1162050"/>
            <a:ext cx="8361363" cy="860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lnSpc>
                <a:spcPct val="90000"/>
              </a:lnSpc>
              <a:spcBef>
                <a:spcPct val="20000"/>
              </a:spcBef>
              <a:buClr>
                <a:srgbClr val="FFCC00"/>
              </a:buClr>
              <a:buSzPct val="75000"/>
              <a:buFont typeface="Monotype Sorts" charset="0"/>
              <a:buNone/>
              <a:defRPr/>
            </a:pPr>
            <a:r>
              <a:rPr kumimoji="1" lang="en-US">
                <a:solidFill>
                  <a:schemeClr val="tx1"/>
                </a:solidFill>
                <a:cs typeface="+mn-cs"/>
              </a:rPr>
              <a:t>Giuseppe Sermonti, Ph.D. Genetics, Creation ex nihilo, 1993, p. 13.</a:t>
            </a:r>
            <a:endParaRPr lang="en-US">
              <a:solidFill>
                <a:schemeClr val="tx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3428">
                                            <p:txEl>
                                              <p:pRg st="0" end="0"/>
                                            </p:txEl>
                                          </p:spTgt>
                                        </p:tgtEl>
                                        <p:attrNameLst>
                                          <p:attrName>style.visibility</p:attrName>
                                        </p:attrNameLst>
                                      </p:cBhvr>
                                      <p:to>
                                        <p:strVal val="visible"/>
                                      </p:to>
                                    </p:set>
                                    <p:animEffect transition="in" filter="fade">
                                      <p:cBhvr>
                                        <p:cTn id="7" dur="500"/>
                                        <p:tgtEl>
                                          <p:spTgt spid="1034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427">
                                            <p:txEl>
                                              <p:pRg st="0" end="0"/>
                                            </p:txEl>
                                          </p:spTgt>
                                        </p:tgtEl>
                                        <p:attrNameLst>
                                          <p:attrName>style.visibility</p:attrName>
                                        </p:attrNameLst>
                                      </p:cBhvr>
                                      <p:to>
                                        <p:strVal val="visible"/>
                                      </p:to>
                                    </p:set>
                                    <p:animEffect transition="in" filter="fade">
                                      <p:cBhvr>
                                        <p:cTn id="12" dur="500"/>
                                        <p:tgtEl>
                                          <p:spTgt spid="1034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427">
                                            <p:txEl>
                                              <p:pRg st="1" end="1"/>
                                            </p:txEl>
                                          </p:spTgt>
                                        </p:tgtEl>
                                        <p:attrNameLst>
                                          <p:attrName>style.visibility</p:attrName>
                                        </p:attrNameLst>
                                      </p:cBhvr>
                                      <p:to>
                                        <p:strVal val="visible"/>
                                      </p:to>
                                    </p:set>
                                    <p:animEffect transition="in" filter="fade">
                                      <p:cBhvr>
                                        <p:cTn id="17" dur="500"/>
                                        <p:tgtEl>
                                          <p:spTgt spid="1034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3427">
                                            <p:txEl>
                                              <p:pRg st="2" end="2"/>
                                            </p:txEl>
                                          </p:spTgt>
                                        </p:tgtEl>
                                        <p:attrNameLst>
                                          <p:attrName>style.visibility</p:attrName>
                                        </p:attrNameLst>
                                      </p:cBhvr>
                                      <p:to>
                                        <p:strVal val="visible"/>
                                      </p:to>
                                    </p:set>
                                    <p:animEffect transition="in" filter="fade">
                                      <p:cBhvr>
                                        <p:cTn id="22" dur="500"/>
                                        <p:tgtEl>
                                          <p:spTgt spid="1034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1" nodeType="clickEffect">
                                  <p:stCondLst>
                                    <p:cond delay="0"/>
                                  </p:stCondLst>
                                  <p:childTnLst>
                                    <p:animEffect transition="out" filter="fade">
                                      <p:cBhvr>
                                        <p:cTn id="26" dur="1000"/>
                                        <p:tgtEl>
                                          <p:spTgt spid="103427">
                                            <p:txEl>
                                              <p:pRg st="0" end="0"/>
                                            </p:txEl>
                                          </p:spTgt>
                                        </p:tgtEl>
                                      </p:cBhvr>
                                    </p:animEffect>
                                    <p:set>
                                      <p:cBhvr>
                                        <p:cTn id="27" dur="1" fill="hold">
                                          <p:stCondLst>
                                            <p:cond delay="999"/>
                                          </p:stCondLst>
                                        </p:cTn>
                                        <p:tgtEl>
                                          <p:spTgt spid="103427">
                                            <p:txEl>
                                              <p:pRg st="0" end="0"/>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00"/>
                                        <p:tgtEl>
                                          <p:spTgt spid="103427">
                                            <p:txEl>
                                              <p:pRg st="1" end="1"/>
                                            </p:txEl>
                                          </p:spTgt>
                                        </p:tgtEl>
                                      </p:cBhvr>
                                    </p:animEffect>
                                    <p:set>
                                      <p:cBhvr>
                                        <p:cTn id="30" dur="1" fill="hold">
                                          <p:stCondLst>
                                            <p:cond delay="999"/>
                                          </p:stCondLst>
                                        </p:cTn>
                                        <p:tgtEl>
                                          <p:spTgt spid="103427">
                                            <p:txEl>
                                              <p:pRg st="1" end="1"/>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103427">
                                            <p:txEl>
                                              <p:pRg st="2" end="2"/>
                                            </p:txEl>
                                          </p:spTgt>
                                        </p:tgtEl>
                                      </p:cBhvr>
                                    </p:animEffect>
                                    <p:set>
                                      <p:cBhvr>
                                        <p:cTn id="33" dur="1" fill="hold">
                                          <p:stCondLst>
                                            <p:cond delay="999"/>
                                          </p:stCondLst>
                                        </p:cTn>
                                        <p:tgtEl>
                                          <p:spTgt spid="103427">
                                            <p:txEl>
                                              <p:pRg st="2" end="2"/>
                                            </p:txEl>
                                          </p:spTgt>
                                        </p:tgtEl>
                                        <p:attrNameLst>
                                          <p:attrName>style.visibility</p:attrName>
                                        </p:attrNameLst>
                                      </p:cBhvr>
                                      <p:to>
                                        <p:strVal val="hidden"/>
                                      </p:to>
                                    </p:set>
                                  </p:childTnLst>
                                </p:cTn>
                              </p:par>
                            </p:childTnLst>
                          </p:cTn>
                        </p:par>
                        <p:par>
                          <p:cTn id="34" fill="hold" nodeType="afterGroup">
                            <p:stCondLst>
                              <p:cond delay="1000"/>
                            </p:stCondLst>
                            <p:childTnLst>
                              <p:par>
                                <p:cTn id="35" presetID="1" presetClass="exit" presetSubtype="0" fill="hold" grpId="1" nodeType="afterEffect">
                                  <p:stCondLst>
                                    <p:cond delay="0"/>
                                  </p:stCondLst>
                                  <p:childTnLst>
                                    <p:set>
                                      <p:cBhvr>
                                        <p:cTn id="36" dur="1" fill="hold">
                                          <p:stCondLst>
                                            <p:cond delay="0"/>
                                          </p:stCondLst>
                                        </p:cTn>
                                        <p:tgtEl>
                                          <p:spTgt spid="10342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P spid="103427" grpId="1" build="allAtOnce"/>
      <p:bldP spid="103428" grpId="0" build="allAtOnce"/>
      <p:bldP spid="103428" grpId="1" build="allAtOnce"/>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5266" name="Picture 2" descr="Bible Opene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00350" y="296863"/>
            <a:ext cx="3541713" cy="260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5267" name="Rectangle 3"/>
          <p:cNvSpPr>
            <a:spLocks noChangeArrowheads="1"/>
          </p:cNvSpPr>
          <p:nvPr/>
        </p:nvSpPr>
        <p:spPr bwMode="auto">
          <a:xfrm flipV="1">
            <a:off x="0" y="0"/>
            <a:ext cx="9144000" cy="211138"/>
          </a:xfrm>
          <a:prstGeom prst="rect">
            <a:avLst/>
          </a:prstGeom>
          <a:gradFill rotWithShape="1">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95268" name="Rectangle 4"/>
          <p:cNvSpPr>
            <a:spLocks noChangeArrowheads="1"/>
          </p:cNvSpPr>
          <p:nvPr/>
        </p:nvSpPr>
        <p:spPr bwMode="auto">
          <a:xfrm>
            <a:off x="0" y="6646863"/>
            <a:ext cx="9144000" cy="211137"/>
          </a:xfrm>
          <a:prstGeom prst="rect">
            <a:avLst/>
          </a:prstGeom>
          <a:gradFill rotWithShape="1">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95269" name="Text Box 5"/>
          <p:cNvSpPr txBox="1">
            <a:spLocks noChangeArrowheads="1"/>
          </p:cNvSpPr>
          <p:nvPr/>
        </p:nvSpPr>
        <p:spPr bwMode="auto">
          <a:xfrm>
            <a:off x="222250" y="2963863"/>
            <a:ext cx="8693150" cy="374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574925" indent="-2574925">
              <a:defRPr>
                <a:solidFill>
                  <a:schemeClr val="tx1"/>
                </a:solidFill>
                <a:latin typeface="Arial" charset="0"/>
                <a:ea typeface="ＭＳ Ｐゴシック" charset="0"/>
              </a:defRPr>
            </a:lvl1pPr>
            <a:lvl2pPr marL="2689225">
              <a:defRPr>
                <a:solidFill>
                  <a:schemeClr val="tx1"/>
                </a:solidFill>
                <a:latin typeface="Arial" charset="0"/>
                <a:ea typeface="ＭＳ Ｐゴシック" charset="0"/>
              </a:defRPr>
            </a:lvl2pPr>
            <a:lvl3pPr marL="2803525">
              <a:defRPr>
                <a:solidFill>
                  <a:schemeClr val="tx1"/>
                </a:solidFill>
                <a:latin typeface="Arial" charset="0"/>
                <a:ea typeface="ＭＳ Ｐゴシック" charset="0"/>
              </a:defRPr>
            </a:lvl3pPr>
            <a:lvl4pPr marL="2917825">
              <a:defRPr>
                <a:solidFill>
                  <a:schemeClr val="tx1"/>
                </a:solidFill>
                <a:latin typeface="Arial" charset="0"/>
                <a:ea typeface="ＭＳ Ｐゴシック" charset="0"/>
              </a:defRPr>
            </a:lvl4pPr>
            <a:lvl5pPr marL="3032125">
              <a:defRPr>
                <a:solidFill>
                  <a:schemeClr val="tx1"/>
                </a:solidFill>
                <a:latin typeface="Arial" charset="0"/>
                <a:ea typeface="ＭＳ Ｐゴシック" charset="0"/>
              </a:defRPr>
            </a:lvl5pPr>
            <a:lvl6pPr marL="3489325" fontAlgn="base">
              <a:spcBef>
                <a:spcPct val="0"/>
              </a:spcBef>
              <a:spcAft>
                <a:spcPct val="0"/>
              </a:spcAft>
              <a:defRPr>
                <a:solidFill>
                  <a:schemeClr val="tx1"/>
                </a:solidFill>
                <a:latin typeface="Arial" charset="0"/>
                <a:ea typeface="ＭＳ Ｐゴシック" charset="0"/>
              </a:defRPr>
            </a:lvl6pPr>
            <a:lvl7pPr marL="3946525" fontAlgn="base">
              <a:spcBef>
                <a:spcPct val="0"/>
              </a:spcBef>
              <a:spcAft>
                <a:spcPct val="0"/>
              </a:spcAft>
              <a:defRPr>
                <a:solidFill>
                  <a:schemeClr val="tx1"/>
                </a:solidFill>
                <a:latin typeface="Arial" charset="0"/>
                <a:ea typeface="ＭＳ Ｐゴシック" charset="0"/>
              </a:defRPr>
            </a:lvl7pPr>
            <a:lvl8pPr marL="4403725" fontAlgn="base">
              <a:spcBef>
                <a:spcPct val="0"/>
              </a:spcBef>
              <a:spcAft>
                <a:spcPct val="0"/>
              </a:spcAft>
              <a:defRPr>
                <a:solidFill>
                  <a:schemeClr val="tx1"/>
                </a:solidFill>
                <a:latin typeface="Arial" charset="0"/>
                <a:ea typeface="ＭＳ Ｐゴシック" charset="0"/>
              </a:defRPr>
            </a:lvl8pPr>
            <a:lvl9pPr marL="4860925" fontAlgn="base">
              <a:spcBef>
                <a:spcPct val="0"/>
              </a:spcBef>
              <a:spcAft>
                <a:spcPct val="0"/>
              </a:spcAft>
              <a:defRPr>
                <a:solidFill>
                  <a:schemeClr val="tx1"/>
                </a:solidFill>
                <a:latin typeface="Arial" charset="0"/>
                <a:ea typeface="ＭＳ Ｐゴシック" charset="0"/>
              </a:defRPr>
            </a:lvl9pPr>
          </a:lstStyle>
          <a:p>
            <a:pPr eaLnBrk="0" hangingPunct="0">
              <a:spcBef>
                <a:spcPct val="50000"/>
              </a:spcBef>
              <a:defRPr/>
            </a:pPr>
            <a:r>
              <a:rPr lang="en-US" b="1">
                <a:solidFill>
                  <a:srgbClr val="000066"/>
                </a:solidFill>
                <a:cs typeface="+mn-cs"/>
              </a:rPr>
              <a:t>Astronomy:</a:t>
            </a:r>
            <a:r>
              <a:rPr lang="en-US">
                <a:solidFill>
                  <a:srgbClr val="FFFFFF"/>
                </a:solidFill>
                <a:cs typeface="+mn-cs"/>
              </a:rPr>
              <a:t> 	</a:t>
            </a:r>
            <a:r>
              <a:rPr lang="en-US" sz="3200">
                <a:cs typeface="+mn-cs"/>
              </a:rPr>
              <a:t>In the beginning God created</a:t>
            </a:r>
          </a:p>
          <a:p>
            <a:pPr eaLnBrk="0" hangingPunct="0">
              <a:spcBef>
                <a:spcPct val="50000"/>
              </a:spcBef>
              <a:defRPr/>
            </a:pPr>
            <a:r>
              <a:rPr lang="en-US" b="1">
                <a:solidFill>
                  <a:srgbClr val="000066"/>
                </a:solidFill>
                <a:cs typeface="+mn-cs"/>
              </a:rPr>
              <a:t>Biology:</a:t>
            </a:r>
            <a:r>
              <a:rPr lang="en-US">
                <a:solidFill>
                  <a:srgbClr val="FFFFFF"/>
                </a:solidFill>
                <a:cs typeface="+mn-cs"/>
              </a:rPr>
              <a:t> 	</a:t>
            </a:r>
            <a:r>
              <a:rPr lang="en-US" sz="3200">
                <a:cs typeface="+mn-cs"/>
              </a:rPr>
              <a:t>Created after their kind</a:t>
            </a:r>
          </a:p>
          <a:p>
            <a:pPr eaLnBrk="0" hangingPunct="0">
              <a:spcBef>
                <a:spcPct val="50000"/>
              </a:spcBef>
              <a:defRPr/>
            </a:pPr>
            <a:r>
              <a:rPr lang="en-US" b="1">
                <a:solidFill>
                  <a:srgbClr val="000066"/>
                </a:solidFill>
                <a:cs typeface="+mn-cs"/>
              </a:rPr>
              <a:t>Anthropology:</a:t>
            </a:r>
            <a:r>
              <a:rPr lang="en-US">
                <a:solidFill>
                  <a:srgbClr val="FFFFFF"/>
                </a:solidFill>
                <a:cs typeface="+mn-cs"/>
              </a:rPr>
              <a:t> </a:t>
            </a:r>
            <a:r>
              <a:rPr lang="en-US" sz="3200">
                <a:cs typeface="+mn-cs"/>
              </a:rPr>
              <a:t>Made in the image and likeness of</a:t>
            </a:r>
            <a:r>
              <a:rPr lang="en-US">
                <a:cs typeface="+mn-cs"/>
              </a:rPr>
              <a:t> </a:t>
            </a:r>
            <a:r>
              <a:rPr lang="en-US" sz="3200">
                <a:cs typeface="+mn-cs"/>
              </a:rPr>
              <a:t>God</a:t>
            </a:r>
          </a:p>
          <a:p>
            <a:pPr eaLnBrk="0" hangingPunct="0">
              <a:spcBef>
                <a:spcPct val="50000"/>
              </a:spcBef>
              <a:defRPr/>
            </a:pPr>
            <a:r>
              <a:rPr lang="en-US" b="1">
                <a:solidFill>
                  <a:srgbClr val="000066"/>
                </a:solidFill>
                <a:cs typeface="+mn-cs"/>
              </a:rPr>
              <a:t>Geology:</a:t>
            </a:r>
            <a:r>
              <a:rPr lang="en-US">
                <a:solidFill>
                  <a:srgbClr val="FFFFFF"/>
                </a:solidFill>
                <a:cs typeface="+mn-cs"/>
              </a:rPr>
              <a:t> 	</a:t>
            </a:r>
            <a:r>
              <a:rPr lang="en-US" sz="3200">
                <a:cs typeface="+mn-cs"/>
              </a:rPr>
              <a:t>And behold, I, even I, do bring a flood of waters upon the earth</a:t>
            </a:r>
          </a:p>
        </p:txBody>
      </p:sp>
      <p:sp>
        <p:nvSpPr>
          <p:cNvPr id="395270" name="WordArt 6"/>
          <p:cNvSpPr>
            <a:spLocks noChangeArrowheads="1" noChangeShapeType="1" noTextEdit="1"/>
          </p:cNvSpPr>
          <p:nvPr/>
        </p:nvSpPr>
        <p:spPr bwMode="auto">
          <a:xfrm>
            <a:off x="1398588" y="852488"/>
            <a:ext cx="6345237" cy="671512"/>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2"/>
                </a:solidFill>
                <a:effectLst>
                  <a:prstShdw prst="shdw17" dist="17961" dir="2700000">
                    <a:srgbClr val="1F1F5C">
                      <a:alpha val="74997"/>
                    </a:srgbClr>
                  </a:prstShdw>
                </a:effectLst>
                <a:latin typeface="Arial Black"/>
                <a:ea typeface="Arial Black"/>
                <a:cs typeface="Arial Black"/>
              </a:rPr>
              <a:t>The Bible is the true</a:t>
            </a:r>
          </a:p>
        </p:txBody>
      </p:sp>
      <p:sp>
        <p:nvSpPr>
          <p:cNvPr id="395271" name="WordArt 7"/>
          <p:cNvSpPr>
            <a:spLocks noChangeArrowheads="1" noChangeShapeType="1" noTextEdit="1"/>
          </p:cNvSpPr>
          <p:nvPr/>
        </p:nvSpPr>
        <p:spPr bwMode="auto">
          <a:xfrm>
            <a:off x="1196975" y="1758950"/>
            <a:ext cx="6707188" cy="801688"/>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2"/>
                </a:solidFill>
                <a:effectLst>
                  <a:prstShdw prst="shdw17" dist="17961" dir="2700000">
                    <a:srgbClr val="1F1F5C">
                      <a:alpha val="74997"/>
                    </a:srgbClr>
                  </a:prstShdw>
                </a:effectLst>
                <a:latin typeface="Arial Black"/>
                <a:ea typeface="Arial Black"/>
                <a:cs typeface="Arial Black"/>
              </a:rPr>
              <a:t>history of the world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95270"/>
                                        </p:tgtEl>
                                        <p:attrNameLst>
                                          <p:attrName>style.visibility</p:attrName>
                                        </p:attrNameLst>
                                      </p:cBhvr>
                                      <p:to>
                                        <p:strVal val="visible"/>
                                      </p:to>
                                    </p:set>
                                    <p:anim calcmode="lin" valueType="num">
                                      <p:cBhvr>
                                        <p:cTn id="7" dur="1000" fill="hold"/>
                                        <p:tgtEl>
                                          <p:spTgt spid="395270"/>
                                        </p:tgtEl>
                                        <p:attrNameLst>
                                          <p:attrName>ppt_w</p:attrName>
                                        </p:attrNameLst>
                                      </p:cBhvr>
                                      <p:tavLst>
                                        <p:tav tm="0">
                                          <p:val>
                                            <p:fltVal val="0"/>
                                          </p:val>
                                        </p:tav>
                                        <p:tav tm="100000">
                                          <p:val>
                                            <p:strVal val="#ppt_w"/>
                                          </p:val>
                                        </p:tav>
                                      </p:tavLst>
                                    </p:anim>
                                    <p:anim calcmode="lin" valueType="num">
                                      <p:cBhvr>
                                        <p:cTn id="8" dur="1000" fill="hold"/>
                                        <p:tgtEl>
                                          <p:spTgt spid="39527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395271"/>
                                        </p:tgtEl>
                                        <p:attrNameLst>
                                          <p:attrName>style.visibility</p:attrName>
                                        </p:attrNameLst>
                                      </p:cBhvr>
                                      <p:to>
                                        <p:strVal val="visible"/>
                                      </p:to>
                                    </p:set>
                                    <p:anim calcmode="lin" valueType="num">
                                      <p:cBhvr>
                                        <p:cTn id="12" dur="1000" fill="hold"/>
                                        <p:tgtEl>
                                          <p:spTgt spid="395271"/>
                                        </p:tgtEl>
                                        <p:attrNameLst>
                                          <p:attrName>ppt_w</p:attrName>
                                        </p:attrNameLst>
                                      </p:cBhvr>
                                      <p:tavLst>
                                        <p:tav tm="0">
                                          <p:val>
                                            <p:fltVal val="0"/>
                                          </p:val>
                                        </p:tav>
                                        <p:tav tm="100000">
                                          <p:val>
                                            <p:strVal val="#ppt_w"/>
                                          </p:val>
                                        </p:tav>
                                      </p:tavLst>
                                    </p:anim>
                                    <p:anim calcmode="lin" valueType="num">
                                      <p:cBhvr>
                                        <p:cTn id="13" dur="1000" fill="hold"/>
                                        <p:tgtEl>
                                          <p:spTgt spid="39527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395269">
                                            <p:txEl>
                                              <p:pRg st="0" end="0"/>
                                            </p:txEl>
                                          </p:spTgt>
                                        </p:tgtEl>
                                        <p:attrNameLst>
                                          <p:attrName>style.visibility</p:attrName>
                                        </p:attrNameLst>
                                      </p:cBhvr>
                                      <p:to>
                                        <p:strVal val="visible"/>
                                      </p:to>
                                    </p:set>
                                    <p:animEffect transition="in" filter="wipe(down)">
                                      <p:cBhvr>
                                        <p:cTn id="17" dur="500"/>
                                        <p:tgtEl>
                                          <p:spTgt spid="395269">
                                            <p:txEl>
                                              <p:pRg st="0" end="0"/>
                                            </p:txEl>
                                          </p:spTgt>
                                        </p:tgtEl>
                                      </p:cBhvr>
                                    </p:animEffect>
                                  </p:childTnLst>
                                </p:cTn>
                              </p:par>
                            </p:childTnLst>
                          </p:cTn>
                        </p:par>
                        <p:par>
                          <p:cTn id="18" fill="hold" nodeType="afterGroup">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395269">
                                            <p:txEl>
                                              <p:pRg st="1" end="1"/>
                                            </p:txEl>
                                          </p:spTgt>
                                        </p:tgtEl>
                                        <p:attrNameLst>
                                          <p:attrName>style.visibility</p:attrName>
                                        </p:attrNameLst>
                                      </p:cBhvr>
                                      <p:to>
                                        <p:strVal val="visible"/>
                                      </p:to>
                                    </p:set>
                                    <p:animEffect transition="in" filter="wipe(down)">
                                      <p:cBhvr>
                                        <p:cTn id="21" dur="500"/>
                                        <p:tgtEl>
                                          <p:spTgt spid="395269">
                                            <p:txEl>
                                              <p:pRg st="1" end="1"/>
                                            </p:txEl>
                                          </p:spTgt>
                                        </p:tgtEl>
                                      </p:cBhvr>
                                    </p:animEffect>
                                  </p:childTnLst>
                                </p:cTn>
                              </p:par>
                            </p:childTnLst>
                          </p:cTn>
                        </p:par>
                        <p:par>
                          <p:cTn id="22" fill="hold" nodeType="afterGroup">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395269">
                                            <p:txEl>
                                              <p:pRg st="2" end="2"/>
                                            </p:txEl>
                                          </p:spTgt>
                                        </p:tgtEl>
                                        <p:attrNameLst>
                                          <p:attrName>style.visibility</p:attrName>
                                        </p:attrNameLst>
                                      </p:cBhvr>
                                      <p:to>
                                        <p:strVal val="visible"/>
                                      </p:to>
                                    </p:set>
                                    <p:animEffect transition="in" filter="wipe(down)">
                                      <p:cBhvr>
                                        <p:cTn id="25" dur="500"/>
                                        <p:tgtEl>
                                          <p:spTgt spid="395269">
                                            <p:txEl>
                                              <p:pRg st="2" end="2"/>
                                            </p:txEl>
                                          </p:spTgt>
                                        </p:tgtEl>
                                      </p:cBhvr>
                                    </p:animEffect>
                                  </p:childTnLst>
                                </p:cTn>
                              </p:par>
                            </p:childTnLst>
                          </p:cTn>
                        </p:par>
                        <p:par>
                          <p:cTn id="26" fill="hold" nodeType="afterGroup">
                            <p:stCondLst>
                              <p:cond delay="3500"/>
                            </p:stCondLst>
                            <p:childTnLst>
                              <p:par>
                                <p:cTn id="27" presetID="22" presetClass="entr" presetSubtype="4" fill="hold" grpId="0" nodeType="afterEffect">
                                  <p:stCondLst>
                                    <p:cond delay="0"/>
                                  </p:stCondLst>
                                  <p:childTnLst>
                                    <p:set>
                                      <p:cBhvr>
                                        <p:cTn id="28" dur="1" fill="hold">
                                          <p:stCondLst>
                                            <p:cond delay="0"/>
                                          </p:stCondLst>
                                        </p:cTn>
                                        <p:tgtEl>
                                          <p:spTgt spid="395269">
                                            <p:txEl>
                                              <p:pRg st="3" end="3"/>
                                            </p:txEl>
                                          </p:spTgt>
                                        </p:tgtEl>
                                        <p:attrNameLst>
                                          <p:attrName>style.visibility</p:attrName>
                                        </p:attrNameLst>
                                      </p:cBhvr>
                                      <p:to>
                                        <p:strVal val="visible"/>
                                      </p:to>
                                    </p:set>
                                    <p:animEffect transition="in" filter="wipe(down)">
                                      <p:cBhvr>
                                        <p:cTn id="29" dur="500"/>
                                        <p:tgtEl>
                                          <p:spTgt spid="395269">
                                            <p:txEl>
                                              <p:pRg st="3" end="3"/>
                                            </p:txEl>
                                          </p:spTgt>
                                        </p:tgtEl>
                                      </p:cBhvr>
                                    </p:animEffect>
                                  </p:childTnLst>
                                </p:cTn>
                              </p:par>
                            </p:childTnLst>
                          </p:cTn>
                        </p:par>
                        <p:par>
                          <p:cTn id="30" fill="hold" nodeType="afterGroup">
                            <p:stCondLst>
                              <p:cond delay="4000"/>
                            </p:stCondLst>
                            <p:childTnLst>
                              <p:par>
                                <p:cTn id="31" presetID="10" presetClass="entr" presetSubtype="0" fill="hold" nodeType="afterEffect">
                                  <p:stCondLst>
                                    <p:cond delay="0"/>
                                  </p:stCondLst>
                                  <p:childTnLst>
                                    <p:set>
                                      <p:cBhvr>
                                        <p:cTn id="32" dur="1" fill="hold">
                                          <p:stCondLst>
                                            <p:cond delay="0"/>
                                          </p:stCondLst>
                                        </p:cTn>
                                        <p:tgtEl>
                                          <p:spTgt spid="395266"/>
                                        </p:tgtEl>
                                        <p:attrNameLst>
                                          <p:attrName>style.visibility</p:attrName>
                                        </p:attrNameLst>
                                      </p:cBhvr>
                                      <p:to>
                                        <p:strVal val="visible"/>
                                      </p:to>
                                    </p:set>
                                    <p:animEffect transition="in" filter="fade">
                                      <p:cBhvr>
                                        <p:cTn id="33" dur="500"/>
                                        <p:tgtEl>
                                          <p:spTgt spid="395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9" grpId="0" build="p"/>
      <p:bldP spid="395270" grpId="0" animBg="1"/>
      <p:bldP spid="395271"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22" name="Picture 2" descr="DVD Astronom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7838" y="4784725"/>
            <a:ext cx="1328737" cy="1897063"/>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accent2">
                      <a:alpha val="50000"/>
                    </a:schemeClr>
                  </a:outerShdw>
                </a:effectLst>
              </a14:hiddenEffects>
            </a:ext>
          </a:extLst>
        </p:spPr>
      </p:pic>
      <p:pic>
        <p:nvPicPr>
          <p:cNvPr id="123906" name="Picture 3" descr="DVD Dating F+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35175" y="4784725"/>
            <a:ext cx="1328738" cy="189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07" name="Picture 5" descr="DVD Human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22800" y="892175"/>
            <a:ext cx="4086225" cy="583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08" name="Picture 4" descr="DVD Fossil Recor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7838" y="639763"/>
            <a:ext cx="1328737" cy="189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09" name="Picture 6" descr="DVD Lif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7838" y="2706688"/>
            <a:ext cx="1328737" cy="189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10" name="Picture 7" descr="DVD Matte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35175" y="2706688"/>
            <a:ext cx="1328738" cy="189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33" name="Text Box 13"/>
          <p:cNvSpPr txBox="1">
            <a:spLocks noChangeArrowheads="1"/>
          </p:cNvSpPr>
          <p:nvPr/>
        </p:nvSpPr>
        <p:spPr bwMode="auto">
          <a:xfrm>
            <a:off x="2003425" y="0"/>
            <a:ext cx="541337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4000">
                <a:solidFill>
                  <a:srgbClr val="000066"/>
                </a:solidFill>
                <a:effectLst>
                  <a:outerShdw blurRad="38100" dist="38100" dir="2700000" algn="tl">
                    <a:srgbClr val="DDDDDD"/>
                  </a:outerShdw>
                </a:effectLst>
                <a:cs typeface="+mn-cs"/>
              </a:rPr>
              <a:t>Six New DVDs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4929" name="Picture 2" descr="Equipping cours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7800" y="679450"/>
            <a:ext cx="8734425" cy="524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1059" name="Text Box 3"/>
          <p:cNvSpPr txBox="1">
            <a:spLocks noChangeArrowheads="1"/>
          </p:cNvSpPr>
          <p:nvPr/>
        </p:nvSpPr>
        <p:spPr bwMode="auto">
          <a:xfrm>
            <a:off x="719138" y="293688"/>
            <a:ext cx="4700587"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4000" b="1">
                <a:solidFill>
                  <a:srgbClr val="000066"/>
                </a:solidFill>
                <a:effectLst>
                  <a:outerShdw blurRad="38100" dist="38100" dir="2700000" algn="tl">
                    <a:srgbClr val="DDDDDD"/>
                  </a:outerShdw>
                </a:effectLst>
                <a:cs typeface="+mn-cs"/>
              </a:rPr>
              <a:t>The Origin of Life</a:t>
            </a:r>
          </a:p>
          <a:p>
            <a:pPr>
              <a:defRPr/>
            </a:pPr>
            <a:r>
              <a:rPr lang="en-US" sz="4000" b="1">
                <a:solidFill>
                  <a:srgbClr val="000066"/>
                </a:solidFill>
                <a:effectLst>
                  <a:outerShdw blurRad="38100" dist="38100" dir="2700000" algn="tl">
                    <a:srgbClr val="DDDDDD"/>
                  </a:outerShdw>
                </a:effectLst>
                <a:cs typeface="+mn-cs"/>
              </a:rPr>
              <a:t>Equipping Course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ChangeArrowheads="1"/>
          </p:cNvSpPr>
          <p:nvPr/>
        </p:nvSpPr>
        <p:spPr bwMode="auto">
          <a:xfrm>
            <a:off x="4271963" y="5691188"/>
            <a:ext cx="4643437" cy="609600"/>
          </a:xfrm>
          <a:prstGeom prst="rect">
            <a:avLst/>
          </a:prstGeom>
          <a:gradFill rotWithShape="1">
            <a:gsLst>
              <a:gs pos="0">
                <a:srgbClr val="993366"/>
              </a:gs>
              <a:gs pos="100000">
                <a:srgbClr val="993366">
                  <a:gamma/>
                  <a:shade val="46275"/>
                  <a:invGamma/>
                </a:srgbClr>
              </a:gs>
            </a:gsLst>
            <a:path path="shape">
              <a:fillToRect l="50000" t="50000" r="50000" b="50000"/>
            </a:path>
          </a:gradFill>
          <a:ln w="9525">
            <a:miter lim="800000"/>
            <a:headEnd/>
            <a:tailEnd/>
          </a:ln>
          <a:effectLst/>
          <a:scene3d>
            <a:camera prst="legacyPerspectiveTop"/>
            <a:lightRig rig="legacyFlat3" dir="b"/>
          </a:scene3d>
          <a:sp3d extrusionH="121893000" prstMaterial="legacyMatte">
            <a:bevelT w="13500" h="13500" prst="angle"/>
            <a:bevelB w="13500" h="13500" prst="angle"/>
            <a:extrusionClr>
              <a:schemeClr val="hlink"/>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en-US">
              <a:cs typeface="+mn-cs"/>
            </a:endParaRPr>
          </a:p>
        </p:txBody>
      </p:sp>
      <p:sp>
        <p:nvSpPr>
          <p:cNvPr id="295940" name="Text Box 4"/>
          <p:cNvSpPr txBox="1">
            <a:spLocks noChangeArrowheads="1"/>
          </p:cNvSpPr>
          <p:nvPr/>
        </p:nvSpPr>
        <p:spPr bwMode="auto">
          <a:xfrm>
            <a:off x="493713" y="0"/>
            <a:ext cx="831215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a:solidFill>
                  <a:srgbClr val="000066"/>
                </a:solidFill>
                <a:effectLst>
                  <a:outerShdw blurRad="38100" dist="38100" dir="2700000" algn="tl">
                    <a:srgbClr val="DDDDDD"/>
                  </a:outerShdw>
                </a:effectLst>
                <a:cs typeface="+mn-cs"/>
              </a:rPr>
              <a:t>A Training Guide on Understanding the Biblical Doctrine of Creation</a:t>
            </a:r>
          </a:p>
        </p:txBody>
      </p:sp>
      <p:sp>
        <p:nvSpPr>
          <p:cNvPr id="295941" name="Text Box 5"/>
          <p:cNvSpPr txBox="1">
            <a:spLocks noChangeArrowheads="1"/>
          </p:cNvSpPr>
          <p:nvPr/>
        </p:nvSpPr>
        <p:spPr bwMode="auto">
          <a:xfrm>
            <a:off x="231775" y="1355725"/>
            <a:ext cx="4791075"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7663" indent="-347663">
              <a:defRPr>
                <a:solidFill>
                  <a:schemeClr val="tx1"/>
                </a:solidFill>
                <a:latin typeface="Arial" charset="0"/>
                <a:ea typeface="ＭＳ Ｐゴシック" charset="0"/>
              </a:defRPr>
            </a:lvl1pPr>
            <a:lvl2pPr marL="461963">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993366"/>
              </a:buClr>
              <a:buSzPct val="75000"/>
              <a:buFont typeface="Wingdings" charset="0"/>
              <a:buChar char="u"/>
              <a:defRPr/>
            </a:pPr>
            <a:r>
              <a:rPr lang="en-US" sz="3200">
                <a:solidFill>
                  <a:srgbClr val="000000"/>
                </a:solidFill>
                <a:cs typeface="+mn-cs"/>
              </a:rPr>
              <a:t>Is evolution compatible with the Bible?</a:t>
            </a:r>
          </a:p>
          <a:p>
            <a:pPr>
              <a:spcBef>
                <a:spcPct val="50000"/>
              </a:spcBef>
              <a:buClr>
                <a:srgbClr val="993366"/>
              </a:buClr>
              <a:buSzPct val="75000"/>
              <a:buFont typeface="Wingdings" charset="0"/>
              <a:buChar char="u"/>
              <a:defRPr/>
            </a:pPr>
            <a:r>
              <a:rPr lang="en-US" sz="3200">
                <a:solidFill>
                  <a:srgbClr val="000000"/>
                </a:solidFill>
                <a:cs typeface="+mn-cs"/>
              </a:rPr>
              <a:t>Does the Bible say how God created?</a:t>
            </a:r>
          </a:p>
          <a:p>
            <a:pPr>
              <a:spcBef>
                <a:spcPct val="50000"/>
              </a:spcBef>
              <a:buClr>
                <a:srgbClr val="993366"/>
              </a:buClr>
              <a:buSzPct val="75000"/>
              <a:buFont typeface="Wingdings" charset="0"/>
              <a:buChar char="u"/>
              <a:defRPr/>
            </a:pPr>
            <a:r>
              <a:rPr lang="en-US" sz="3200">
                <a:solidFill>
                  <a:srgbClr val="000000"/>
                </a:solidFill>
                <a:cs typeface="+mn-cs"/>
              </a:rPr>
              <a:t>Is Genesis true history or just a story?</a:t>
            </a:r>
          </a:p>
          <a:p>
            <a:pPr>
              <a:spcBef>
                <a:spcPct val="50000"/>
              </a:spcBef>
              <a:buClr>
                <a:srgbClr val="993366"/>
              </a:buClr>
              <a:buSzPct val="75000"/>
              <a:buFont typeface="Wingdings" charset="0"/>
              <a:buChar char="u"/>
              <a:defRPr/>
            </a:pPr>
            <a:r>
              <a:rPr lang="en-US" sz="3200">
                <a:solidFill>
                  <a:srgbClr val="000000"/>
                </a:solidFill>
                <a:cs typeface="+mn-cs"/>
              </a:rPr>
              <a:t>How long were the days of creation?</a:t>
            </a:r>
          </a:p>
        </p:txBody>
      </p:sp>
      <p:pic>
        <p:nvPicPr>
          <p:cNvPr id="125956" name="Picture 8" descr="Matter boo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05400" y="1225550"/>
            <a:ext cx="2916238" cy="4332288"/>
          </a:xfrm>
          <a:prstGeom prst="rect">
            <a:avLst/>
          </a:prstGeom>
          <a:noFill/>
          <a:ln w="952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2" name="Text Box 4"/>
          <p:cNvSpPr txBox="1">
            <a:spLocks noChangeArrowheads="1"/>
          </p:cNvSpPr>
          <p:nvPr/>
        </p:nvSpPr>
        <p:spPr bwMode="auto">
          <a:xfrm>
            <a:off x="703263" y="1492250"/>
            <a:ext cx="7402512" cy="1219200"/>
          </a:xfrm>
          <a:prstGeom prst="rect">
            <a:avLst/>
          </a:prstGeom>
          <a:solidFill>
            <a:srgbClr val="000066"/>
          </a:solidFill>
          <a:ln w="28575">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3600">
                <a:solidFill>
                  <a:schemeClr val="bg1"/>
                </a:solidFill>
                <a:effectLst>
                  <a:outerShdw blurRad="38100" dist="38100" dir="2700000" algn="tl">
                    <a:srgbClr val="000000"/>
                  </a:outerShdw>
                </a:effectLst>
                <a:cs typeface="+mn-cs"/>
              </a:rPr>
              <a:t>New York Times ran an article: </a:t>
            </a:r>
          </a:p>
          <a:p>
            <a:pPr algn="ctr" eaLnBrk="0" hangingPunct="0">
              <a:defRPr/>
            </a:pPr>
            <a:r>
              <a:rPr lang="ja-JP" altLang="en-US" sz="3600" b="1">
                <a:solidFill>
                  <a:schemeClr val="bg1"/>
                </a:solidFill>
                <a:effectLst>
                  <a:outerShdw blurRad="38100" dist="38100" dir="2700000" algn="tl">
                    <a:srgbClr val="000000"/>
                  </a:outerShdw>
                </a:effectLst>
                <a:latin typeface="Arial"/>
                <a:cs typeface="+mn-cs"/>
              </a:rPr>
              <a:t>“</a:t>
            </a:r>
            <a:r>
              <a:rPr lang="en-US" sz="3600" b="1">
                <a:solidFill>
                  <a:schemeClr val="bg1"/>
                </a:solidFill>
                <a:cs typeface="+mn-cs"/>
              </a:rPr>
              <a:t>Darwin Theory Proved True.</a:t>
            </a:r>
            <a:r>
              <a:rPr lang="ja-JP" altLang="en-US" sz="3600" b="1">
                <a:solidFill>
                  <a:schemeClr val="bg1"/>
                </a:solidFill>
                <a:latin typeface="Arial"/>
                <a:cs typeface="+mn-cs"/>
              </a:rPr>
              <a:t>”</a:t>
            </a:r>
            <a:endParaRPr lang="en-US" sz="3600">
              <a:solidFill>
                <a:schemeClr val="bg1"/>
              </a:solidFill>
              <a:cs typeface="+mn-cs"/>
            </a:endParaRPr>
          </a:p>
        </p:txBody>
      </p:sp>
      <p:sp>
        <p:nvSpPr>
          <p:cNvPr id="370693" name="Text Box 5"/>
          <p:cNvSpPr txBox="1">
            <a:spLocks noChangeArrowheads="1"/>
          </p:cNvSpPr>
          <p:nvPr/>
        </p:nvSpPr>
        <p:spPr bwMode="auto">
          <a:xfrm>
            <a:off x="276225" y="2817813"/>
            <a:ext cx="8288338" cy="1066800"/>
          </a:xfrm>
          <a:prstGeom prst="rect">
            <a:avLst/>
          </a:prstGeom>
          <a:noFill/>
          <a:ln>
            <a:noFill/>
          </a:ln>
          <a:effectLst/>
          <a:extLst>
            <a:ext uri="{909E8E84-426E-40dd-AFC4-6F175D3DCCD1}">
              <a14:hiddenFill xmlns:a14="http://schemas.microsoft.com/office/drawing/2010/main" xmlns="">
                <a:solidFill>
                  <a:srgbClr val="9966FF"/>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65138" indent="-465138">
              <a:defRPr>
                <a:solidFill>
                  <a:schemeClr val="tx1"/>
                </a:solidFill>
                <a:latin typeface="Arial" charset="0"/>
                <a:ea typeface="ＭＳ Ｐゴシック" charset="0"/>
              </a:defRPr>
            </a:lvl1pPr>
            <a:lvl2pPr marL="579438">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buClr>
                <a:srgbClr val="000066"/>
              </a:buClr>
              <a:buSzPct val="70000"/>
              <a:buFont typeface="Wingdings" charset="0"/>
              <a:buChar char="u"/>
              <a:defRPr/>
            </a:pPr>
            <a:r>
              <a:rPr lang="en-US" sz="3200">
                <a:cs typeface="+mn-cs"/>
              </a:rPr>
              <a:t>Featured in textbooks and encyclopedias </a:t>
            </a:r>
          </a:p>
          <a:p>
            <a:pPr eaLnBrk="0" hangingPunct="0">
              <a:buClr>
                <a:srgbClr val="000066"/>
              </a:buClr>
              <a:buSzPct val="70000"/>
              <a:buFont typeface="Wingdings" charset="0"/>
              <a:buChar char="u"/>
              <a:defRPr/>
            </a:pPr>
            <a:r>
              <a:rPr lang="en-US" sz="3200">
                <a:cs typeface="+mn-cs"/>
              </a:rPr>
              <a:t>In 1953 scientists studied the bones</a:t>
            </a:r>
          </a:p>
        </p:txBody>
      </p:sp>
      <p:sp>
        <p:nvSpPr>
          <p:cNvPr id="370694" name="Text Box 6"/>
          <p:cNvSpPr txBox="1">
            <a:spLocks noChangeArrowheads="1"/>
          </p:cNvSpPr>
          <p:nvPr/>
        </p:nvSpPr>
        <p:spPr bwMode="auto">
          <a:xfrm>
            <a:off x="1376363" y="5097463"/>
            <a:ext cx="6173787" cy="669925"/>
          </a:xfrm>
          <a:prstGeom prst="rect">
            <a:avLst/>
          </a:prstGeom>
          <a:solidFill>
            <a:srgbClr val="000066"/>
          </a:solidFill>
          <a:ln w="28575">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514350" indent="-514350">
              <a:tabLst>
                <a:tab pos="2686050" algn="l"/>
              </a:tabLst>
              <a:defRPr>
                <a:solidFill>
                  <a:schemeClr val="tx1"/>
                </a:solidFill>
                <a:latin typeface="Arial" charset="0"/>
                <a:ea typeface="ＭＳ Ｐゴシック" charset="0"/>
              </a:defRPr>
            </a:lvl1pPr>
            <a:lvl2pPr marL="628650">
              <a:tabLst>
                <a:tab pos="2686050" algn="l"/>
              </a:tabLst>
              <a:defRPr>
                <a:solidFill>
                  <a:schemeClr val="tx1"/>
                </a:solidFill>
                <a:latin typeface="Arial" charset="0"/>
                <a:ea typeface="ＭＳ Ｐゴシック" charset="0"/>
              </a:defRPr>
            </a:lvl2pPr>
            <a:lvl3pPr>
              <a:tabLst>
                <a:tab pos="2686050" algn="l"/>
              </a:tabLst>
              <a:defRPr>
                <a:solidFill>
                  <a:schemeClr val="tx1"/>
                </a:solidFill>
                <a:latin typeface="Arial" charset="0"/>
                <a:ea typeface="ＭＳ Ｐゴシック" charset="0"/>
              </a:defRPr>
            </a:lvl3pPr>
            <a:lvl4pPr>
              <a:tabLst>
                <a:tab pos="2686050" algn="l"/>
              </a:tabLst>
              <a:defRPr>
                <a:solidFill>
                  <a:schemeClr val="tx1"/>
                </a:solidFill>
                <a:latin typeface="Arial" charset="0"/>
                <a:ea typeface="ＭＳ Ｐゴシック" charset="0"/>
              </a:defRPr>
            </a:lvl4pPr>
            <a:lvl5pPr>
              <a:tabLst>
                <a:tab pos="2686050" algn="l"/>
              </a:tabLst>
              <a:defRPr>
                <a:solidFill>
                  <a:schemeClr val="tx1"/>
                </a:solidFill>
                <a:latin typeface="Arial" charset="0"/>
                <a:ea typeface="ＭＳ Ｐゴシック" charset="0"/>
              </a:defRPr>
            </a:lvl5pPr>
            <a:lvl6pPr fontAlgn="base">
              <a:spcBef>
                <a:spcPct val="0"/>
              </a:spcBef>
              <a:spcAft>
                <a:spcPct val="0"/>
              </a:spcAft>
              <a:tabLst>
                <a:tab pos="2686050" algn="l"/>
              </a:tabLst>
              <a:defRPr>
                <a:solidFill>
                  <a:schemeClr val="tx1"/>
                </a:solidFill>
                <a:latin typeface="Arial" charset="0"/>
                <a:ea typeface="ＭＳ Ｐゴシック" charset="0"/>
              </a:defRPr>
            </a:lvl6pPr>
            <a:lvl7pPr fontAlgn="base">
              <a:spcBef>
                <a:spcPct val="0"/>
              </a:spcBef>
              <a:spcAft>
                <a:spcPct val="0"/>
              </a:spcAft>
              <a:tabLst>
                <a:tab pos="2686050" algn="l"/>
              </a:tabLst>
              <a:defRPr>
                <a:solidFill>
                  <a:schemeClr val="tx1"/>
                </a:solidFill>
                <a:latin typeface="Arial" charset="0"/>
                <a:ea typeface="ＭＳ Ｐゴシック" charset="0"/>
              </a:defRPr>
            </a:lvl7pPr>
            <a:lvl8pPr fontAlgn="base">
              <a:spcBef>
                <a:spcPct val="0"/>
              </a:spcBef>
              <a:spcAft>
                <a:spcPct val="0"/>
              </a:spcAft>
              <a:tabLst>
                <a:tab pos="2686050" algn="l"/>
              </a:tabLst>
              <a:defRPr>
                <a:solidFill>
                  <a:schemeClr val="tx1"/>
                </a:solidFill>
                <a:latin typeface="Arial" charset="0"/>
                <a:ea typeface="ＭＳ Ｐゴシック" charset="0"/>
              </a:defRPr>
            </a:lvl8pPr>
            <a:lvl9pPr fontAlgn="base">
              <a:spcBef>
                <a:spcPct val="0"/>
              </a:spcBef>
              <a:spcAft>
                <a:spcPct val="0"/>
              </a:spcAft>
              <a:tabLst>
                <a:tab pos="2686050" algn="l"/>
              </a:tabLst>
              <a:defRPr>
                <a:solidFill>
                  <a:schemeClr val="tx1"/>
                </a:solidFill>
                <a:latin typeface="Arial" charset="0"/>
                <a:ea typeface="ＭＳ Ｐゴシック" charset="0"/>
              </a:defRPr>
            </a:lvl9pPr>
          </a:lstStyle>
          <a:p>
            <a:pPr algn="ctr" eaLnBrk="0" hangingPunct="0">
              <a:spcBef>
                <a:spcPct val="50000"/>
              </a:spcBef>
              <a:buClr>
                <a:schemeClr val="tx2"/>
              </a:buClr>
              <a:buSzPct val="75000"/>
              <a:buFont typeface="Wingdings" charset="0"/>
              <a:buNone/>
              <a:defRPr/>
            </a:pPr>
            <a:r>
              <a:rPr kumimoji="1" lang="en-US" sz="3600">
                <a:solidFill>
                  <a:srgbClr val="FFFF00"/>
                </a:solidFill>
                <a:effectLst>
                  <a:outerShdw blurRad="38100" dist="38100" dir="2700000" algn="tl">
                    <a:srgbClr val="000000"/>
                  </a:outerShdw>
                </a:effectLst>
                <a:cs typeface="+mn-cs"/>
              </a:rPr>
              <a:t>A fraud (600 year old bones)</a:t>
            </a:r>
          </a:p>
        </p:txBody>
      </p:sp>
      <p:sp>
        <p:nvSpPr>
          <p:cNvPr id="370695" name="Text Box 7"/>
          <p:cNvSpPr txBox="1">
            <a:spLocks noChangeArrowheads="1"/>
          </p:cNvSpPr>
          <p:nvPr/>
        </p:nvSpPr>
        <p:spPr bwMode="auto">
          <a:xfrm>
            <a:off x="2974975" y="4322763"/>
            <a:ext cx="275907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chemeClr val="tx2"/>
              </a:buClr>
              <a:buSzPct val="75000"/>
              <a:buFont typeface="Wingdings" charset="0"/>
              <a:buNone/>
              <a:defRPr/>
            </a:pPr>
            <a:r>
              <a:rPr kumimoji="1" lang="en-US" sz="4000" b="1">
                <a:solidFill>
                  <a:srgbClr val="000066"/>
                </a:solidFill>
                <a:cs typeface="+mn-cs"/>
              </a:rPr>
              <a:t>The Truth</a:t>
            </a:r>
          </a:p>
        </p:txBody>
      </p:sp>
      <p:sp>
        <p:nvSpPr>
          <p:cNvPr id="370696" name="Rectangle 8"/>
          <p:cNvSpPr>
            <a:spLocks noGrp="1" noChangeArrowheads="1"/>
          </p:cNvSpPr>
          <p:nvPr>
            <p:ph type="title"/>
          </p:nvPr>
        </p:nvSpPr>
        <p:spPr/>
        <p:txBody>
          <a:bodyPr/>
          <a:lstStyle/>
          <a:p>
            <a:pPr eaLnBrk="1" hangingPunct="1">
              <a:defRPr/>
            </a:pPr>
            <a:r>
              <a:rPr lang="en-US">
                <a:cs typeface="+mj-cs"/>
              </a:rPr>
              <a:t>Piltdown 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70692"/>
                                        </p:tgtEl>
                                        <p:attrNameLst>
                                          <p:attrName>style.visibility</p:attrName>
                                        </p:attrNameLst>
                                      </p:cBhvr>
                                      <p:to>
                                        <p:strVal val="visible"/>
                                      </p:to>
                                    </p:set>
                                    <p:anim calcmode="lin" valueType="num">
                                      <p:cBhvr>
                                        <p:cTn id="7" dur="500" fill="hold"/>
                                        <p:tgtEl>
                                          <p:spTgt spid="370692"/>
                                        </p:tgtEl>
                                        <p:attrNameLst>
                                          <p:attrName>ppt_w</p:attrName>
                                        </p:attrNameLst>
                                      </p:cBhvr>
                                      <p:tavLst>
                                        <p:tav tm="0">
                                          <p:val>
                                            <p:fltVal val="0"/>
                                          </p:val>
                                        </p:tav>
                                        <p:tav tm="100000">
                                          <p:val>
                                            <p:strVal val="#ppt_w"/>
                                          </p:val>
                                        </p:tav>
                                      </p:tavLst>
                                    </p:anim>
                                    <p:anim calcmode="lin" valueType="num">
                                      <p:cBhvr>
                                        <p:cTn id="8" dur="500" fill="hold"/>
                                        <p:tgtEl>
                                          <p:spTgt spid="37069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70693">
                                            <p:txEl>
                                              <p:pRg st="0" end="0"/>
                                            </p:txEl>
                                          </p:spTgt>
                                        </p:tgtEl>
                                        <p:attrNameLst>
                                          <p:attrName>style.visibility</p:attrName>
                                        </p:attrNameLst>
                                      </p:cBhvr>
                                      <p:to>
                                        <p:strVal val="visible"/>
                                      </p:to>
                                    </p:set>
                                    <p:animEffect transition="in" filter="fade">
                                      <p:cBhvr>
                                        <p:cTn id="13" dur="500"/>
                                        <p:tgtEl>
                                          <p:spTgt spid="37069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0693">
                                            <p:txEl>
                                              <p:pRg st="1" end="1"/>
                                            </p:txEl>
                                          </p:spTgt>
                                        </p:tgtEl>
                                        <p:attrNameLst>
                                          <p:attrName>style.visibility</p:attrName>
                                        </p:attrNameLst>
                                      </p:cBhvr>
                                      <p:to>
                                        <p:strVal val="visible"/>
                                      </p:to>
                                    </p:set>
                                    <p:animEffect transition="in" filter="fade">
                                      <p:cBhvr>
                                        <p:cTn id="18" dur="500"/>
                                        <p:tgtEl>
                                          <p:spTgt spid="370693">
                                            <p:txEl>
                                              <p:pRg st="1" end="1"/>
                                            </p:txEl>
                                          </p:spTgt>
                                        </p:tgtEl>
                                      </p:cBhvr>
                                    </p:animEffect>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70695"/>
                                        </p:tgtEl>
                                        <p:attrNameLst>
                                          <p:attrName>style.visibility</p:attrName>
                                        </p:attrNameLst>
                                      </p:cBhvr>
                                      <p:to>
                                        <p:strVal val="visible"/>
                                      </p:to>
                                    </p:set>
                                    <p:animEffect transition="in" filter="fade">
                                      <p:cBhvr>
                                        <p:cTn id="22" dur="500"/>
                                        <p:tgtEl>
                                          <p:spTgt spid="3706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70694"/>
                                        </p:tgtEl>
                                        <p:attrNameLst>
                                          <p:attrName>style.visibility</p:attrName>
                                        </p:attrNameLst>
                                      </p:cBhvr>
                                      <p:to>
                                        <p:strVal val="visible"/>
                                      </p:to>
                                    </p:set>
                                    <p:anim calcmode="lin" valueType="num">
                                      <p:cBhvr>
                                        <p:cTn id="27" dur="500" fill="hold"/>
                                        <p:tgtEl>
                                          <p:spTgt spid="370694"/>
                                        </p:tgtEl>
                                        <p:attrNameLst>
                                          <p:attrName>ppt_w</p:attrName>
                                        </p:attrNameLst>
                                      </p:cBhvr>
                                      <p:tavLst>
                                        <p:tav tm="0">
                                          <p:val>
                                            <p:fltVal val="0"/>
                                          </p:val>
                                        </p:tav>
                                        <p:tav tm="100000">
                                          <p:val>
                                            <p:strVal val="#ppt_w"/>
                                          </p:val>
                                        </p:tav>
                                      </p:tavLst>
                                    </p:anim>
                                    <p:anim calcmode="lin" valueType="num">
                                      <p:cBhvr>
                                        <p:cTn id="28" dur="500" fill="hold"/>
                                        <p:tgtEl>
                                          <p:spTgt spid="3706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2" grpId="0" animBg="1"/>
      <p:bldP spid="370693" grpId="0" build="p"/>
      <p:bldP spid="370694" grpId="0" animBg="1"/>
      <p:bldP spid="370695" grpId="0"/>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77858" name="Text Box 2"/>
          <p:cNvSpPr txBox="1">
            <a:spLocks noChangeArrowheads="1"/>
          </p:cNvSpPr>
          <p:nvPr/>
        </p:nvSpPr>
        <p:spPr bwMode="auto">
          <a:xfrm>
            <a:off x="839788" y="566738"/>
            <a:ext cx="7462837"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5400" b="1">
                <a:solidFill>
                  <a:srgbClr val="6699FF"/>
                </a:solidFill>
                <a:cs typeface="+mn-cs"/>
              </a:rPr>
              <a:t>The Origin of Humans</a:t>
            </a:r>
          </a:p>
        </p:txBody>
      </p:sp>
      <p:sp>
        <p:nvSpPr>
          <p:cNvPr id="377859" name="Text Box 3"/>
          <p:cNvSpPr txBox="1">
            <a:spLocks noChangeArrowheads="1"/>
          </p:cNvSpPr>
          <p:nvPr/>
        </p:nvSpPr>
        <p:spPr bwMode="auto">
          <a:xfrm>
            <a:off x="1111250" y="2543175"/>
            <a:ext cx="69215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solidFill>
                  <a:schemeClr val="bg1"/>
                </a:solidFill>
                <a:cs typeface="+mn-cs"/>
              </a:rPr>
              <a:t>Institute for Creation Research</a:t>
            </a:r>
          </a:p>
        </p:txBody>
      </p:sp>
      <p:sp>
        <p:nvSpPr>
          <p:cNvPr id="377860" name="Text Box 4"/>
          <p:cNvSpPr txBox="1">
            <a:spLocks noChangeArrowheads="1"/>
          </p:cNvSpPr>
          <p:nvPr/>
        </p:nvSpPr>
        <p:spPr bwMode="auto">
          <a:xfrm>
            <a:off x="1755775" y="1909763"/>
            <a:ext cx="56308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solidFill>
                  <a:schemeClr val="bg1"/>
                </a:solidFill>
                <a:cs typeface="+mn-cs"/>
              </a:rPr>
              <a:t>Mike Riddle</a:t>
            </a:r>
          </a:p>
        </p:txBody>
      </p:sp>
      <p:sp>
        <p:nvSpPr>
          <p:cNvPr id="377861" name="Text Box 5"/>
          <p:cNvSpPr txBox="1">
            <a:spLocks noChangeArrowheads="1"/>
          </p:cNvSpPr>
          <p:nvPr/>
        </p:nvSpPr>
        <p:spPr bwMode="auto">
          <a:xfrm>
            <a:off x="1320800" y="4375150"/>
            <a:ext cx="6502400" cy="185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10000"/>
              </a:spcBef>
              <a:defRPr/>
            </a:pPr>
            <a:r>
              <a:rPr lang="en-US" sz="3600">
                <a:solidFill>
                  <a:schemeClr val="bg1"/>
                </a:solidFill>
                <a:cs typeface="+mn-cs"/>
              </a:rPr>
              <a:t>www.icr.org</a:t>
            </a:r>
          </a:p>
          <a:p>
            <a:pPr algn="ctr">
              <a:spcBef>
                <a:spcPct val="10000"/>
              </a:spcBef>
              <a:defRPr/>
            </a:pPr>
            <a:r>
              <a:rPr lang="en-US" sz="3600">
                <a:solidFill>
                  <a:schemeClr val="bg1"/>
                </a:solidFill>
                <a:cs typeface="+mn-cs"/>
              </a:rPr>
              <a:t>www.Train2Equip.com</a:t>
            </a:r>
          </a:p>
          <a:p>
            <a:pPr algn="ctr">
              <a:spcBef>
                <a:spcPct val="10000"/>
              </a:spcBef>
              <a:defRPr/>
            </a:pPr>
            <a:r>
              <a:rPr lang="en-US" sz="3600">
                <a:solidFill>
                  <a:schemeClr val="bg1"/>
                </a:solidFill>
                <a:cs typeface="+mn-cs"/>
              </a:rPr>
              <a:t>www.answersingenesis.org</a:t>
            </a:r>
          </a:p>
        </p:txBody>
      </p:sp>
      <p:sp>
        <p:nvSpPr>
          <p:cNvPr id="377862" name="Text Box 6"/>
          <p:cNvSpPr txBox="1">
            <a:spLocks noChangeArrowheads="1"/>
          </p:cNvSpPr>
          <p:nvPr/>
        </p:nvSpPr>
        <p:spPr bwMode="auto">
          <a:xfrm>
            <a:off x="2300288" y="3705225"/>
            <a:ext cx="454342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4000">
                <a:solidFill>
                  <a:srgbClr val="6699FF"/>
                </a:solidFill>
                <a:cs typeface="+mn-cs"/>
              </a:rPr>
              <a:t>Web Sites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2"/>
          <p:cNvSpPr>
            <a:spLocks noGrp="1" noChangeArrowheads="1"/>
          </p:cNvSpPr>
          <p:nvPr>
            <p:ph type="ctrTitle"/>
          </p:nvPr>
        </p:nvSpPr>
        <p:spPr>
          <a:xfrm>
            <a:off x="685800" y="2286000"/>
            <a:ext cx="7772400" cy="1143000"/>
          </a:xfrm>
        </p:spPr>
        <p:txBody>
          <a:bodyPr/>
          <a:lstStyle/>
          <a:p>
            <a:pPr eaLnBrk="1" hangingPunct="1"/>
            <a:r>
              <a:rPr lang="en-US">
                <a:latin typeface="Times New Roman" charset="0"/>
              </a:rPr>
              <a:t>Black</a:t>
            </a:r>
          </a:p>
        </p:txBody>
      </p:sp>
    </p:spTree>
    <p:extLst>
      <p:ext uri="{BB962C8B-B14F-4D97-AF65-F5344CB8AC3E}">
        <p14:creationId xmlns:p14="http://schemas.microsoft.com/office/powerpoint/2010/main" val="774458032"/>
      </p:ext>
    </p:extLst>
  </p:cSld>
  <p:clrMapOvr>
    <a:masterClrMapping/>
  </p:clrMapOvr>
  <p:transition spd="med">
    <p:randomBar dir="ver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Creation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7461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cs typeface="+mj-cs"/>
              </a:rPr>
              <a:t>Nebraska Man</a:t>
            </a:r>
          </a:p>
        </p:txBody>
      </p:sp>
      <p:sp>
        <p:nvSpPr>
          <p:cNvPr id="13315" name="Rectangle 3"/>
          <p:cNvSpPr>
            <a:spLocks noGrp="1" noChangeArrowheads="1"/>
          </p:cNvSpPr>
          <p:nvPr>
            <p:ph type="body" idx="1"/>
          </p:nvPr>
        </p:nvSpPr>
        <p:spPr>
          <a:xfrm>
            <a:off x="473075" y="1262063"/>
            <a:ext cx="8229600" cy="2981325"/>
          </a:xfrm>
        </p:spPr>
        <p:txBody>
          <a:bodyPr/>
          <a:lstStyle/>
          <a:p>
            <a:pPr eaLnBrk="1" hangingPunct="1">
              <a:defRPr/>
            </a:pPr>
            <a:r>
              <a:rPr lang="en-US" sz="3600">
                <a:cs typeface="+mn-cs"/>
              </a:rPr>
              <a:t>1922 fossil evidence was discovered</a:t>
            </a:r>
          </a:p>
          <a:p>
            <a:pPr eaLnBrk="1" hangingPunct="1">
              <a:defRPr/>
            </a:pPr>
            <a:r>
              <a:rPr lang="en-US" sz="3600">
                <a:cs typeface="+mn-cs"/>
              </a:rPr>
              <a:t>Used to support evolution in the 1925 Scopes trial</a:t>
            </a:r>
          </a:p>
          <a:p>
            <a:pPr eaLnBrk="1" hangingPunct="1">
              <a:defRPr/>
            </a:pPr>
            <a:r>
              <a:rPr lang="en-US" sz="3600">
                <a:cs typeface="+mn-cs"/>
              </a:rPr>
              <a:t>The claim: 1 million year old intermediate link</a:t>
            </a:r>
          </a:p>
        </p:txBody>
      </p:sp>
      <p:sp>
        <p:nvSpPr>
          <p:cNvPr id="13316" name="Text Box 4"/>
          <p:cNvSpPr txBox="1">
            <a:spLocks noChangeArrowheads="1"/>
          </p:cNvSpPr>
          <p:nvPr/>
        </p:nvSpPr>
        <p:spPr bwMode="auto">
          <a:xfrm>
            <a:off x="1892300" y="5273675"/>
            <a:ext cx="4752975" cy="669925"/>
          </a:xfrm>
          <a:prstGeom prst="rect">
            <a:avLst/>
          </a:prstGeom>
          <a:solidFill>
            <a:srgbClr val="000066"/>
          </a:solidFill>
          <a:ln w="28575">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514350" indent="-514350">
              <a:tabLst>
                <a:tab pos="2686050" algn="l"/>
              </a:tabLst>
              <a:defRPr>
                <a:solidFill>
                  <a:schemeClr val="tx1"/>
                </a:solidFill>
                <a:latin typeface="Arial" charset="0"/>
                <a:ea typeface="ＭＳ Ｐゴシック" charset="0"/>
              </a:defRPr>
            </a:lvl1pPr>
            <a:lvl2pPr marL="628650">
              <a:tabLst>
                <a:tab pos="2686050" algn="l"/>
              </a:tabLst>
              <a:defRPr>
                <a:solidFill>
                  <a:schemeClr val="tx1"/>
                </a:solidFill>
                <a:latin typeface="Arial" charset="0"/>
                <a:ea typeface="ＭＳ Ｐゴシック" charset="0"/>
              </a:defRPr>
            </a:lvl2pPr>
            <a:lvl3pPr>
              <a:tabLst>
                <a:tab pos="2686050" algn="l"/>
              </a:tabLst>
              <a:defRPr>
                <a:solidFill>
                  <a:schemeClr val="tx1"/>
                </a:solidFill>
                <a:latin typeface="Arial" charset="0"/>
                <a:ea typeface="ＭＳ Ｐゴシック" charset="0"/>
              </a:defRPr>
            </a:lvl3pPr>
            <a:lvl4pPr>
              <a:tabLst>
                <a:tab pos="2686050" algn="l"/>
              </a:tabLst>
              <a:defRPr>
                <a:solidFill>
                  <a:schemeClr val="tx1"/>
                </a:solidFill>
                <a:latin typeface="Arial" charset="0"/>
                <a:ea typeface="ＭＳ Ｐゴシック" charset="0"/>
              </a:defRPr>
            </a:lvl4pPr>
            <a:lvl5pPr>
              <a:tabLst>
                <a:tab pos="2686050" algn="l"/>
              </a:tabLst>
              <a:defRPr>
                <a:solidFill>
                  <a:schemeClr val="tx1"/>
                </a:solidFill>
                <a:latin typeface="Arial" charset="0"/>
                <a:ea typeface="ＭＳ Ｐゴシック" charset="0"/>
              </a:defRPr>
            </a:lvl5pPr>
            <a:lvl6pPr fontAlgn="base">
              <a:spcBef>
                <a:spcPct val="0"/>
              </a:spcBef>
              <a:spcAft>
                <a:spcPct val="0"/>
              </a:spcAft>
              <a:tabLst>
                <a:tab pos="2686050" algn="l"/>
              </a:tabLst>
              <a:defRPr>
                <a:solidFill>
                  <a:schemeClr val="tx1"/>
                </a:solidFill>
                <a:latin typeface="Arial" charset="0"/>
                <a:ea typeface="ＭＳ Ｐゴシック" charset="0"/>
              </a:defRPr>
            </a:lvl6pPr>
            <a:lvl7pPr fontAlgn="base">
              <a:spcBef>
                <a:spcPct val="0"/>
              </a:spcBef>
              <a:spcAft>
                <a:spcPct val="0"/>
              </a:spcAft>
              <a:tabLst>
                <a:tab pos="2686050" algn="l"/>
              </a:tabLst>
              <a:defRPr>
                <a:solidFill>
                  <a:schemeClr val="tx1"/>
                </a:solidFill>
                <a:latin typeface="Arial" charset="0"/>
                <a:ea typeface="ＭＳ Ｐゴシック" charset="0"/>
              </a:defRPr>
            </a:lvl7pPr>
            <a:lvl8pPr fontAlgn="base">
              <a:spcBef>
                <a:spcPct val="0"/>
              </a:spcBef>
              <a:spcAft>
                <a:spcPct val="0"/>
              </a:spcAft>
              <a:tabLst>
                <a:tab pos="2686050" algn="l"/>
              </a:tabLst>
              <a:defRPr>
                <a:solidFill>
                  <a:schemeClr val="tx1"/>
                </a:solidFill>
                <a:latin typeface="Arial" charset="0"/>
                <a:ea typeface="ＭＳ Ｐゴシック" charset="0"/>
              </a:defRPr>
            </a:lvl8pPr>
            <a:lvl9pPr fontAlgn="base">
              <a:spcBef>
                <a:spcPct val="0"/>
              </a:spcBef>
              <a:spcAft>
                <a:spcPct val="0"/>
              </a:spcAft>
              <a:tabLst>
                <a:tab pos="2686050" algn="l"/>
              </a:tabLst>
              <a:defRPr>
                <a:solidFill>
                  <a:schemeClr val="tx1"/>
                </a:solidFill>
                <a:latin typeface="Arial" charset="0"/>
                <a:ea typeface="ＭＳ Ｐゴシック" charset="0"/>
              </a:defRPr>
            </a:lvl9pPr>
          </a:lstStyle>
          <a:p>
            <a:pPr algn="ctr" eaLnBrk="0" hangingPunct="0">
              <a:spcBef>
                <a:spcPct val="50000"/>
              </a:spcBef>
              <a:buClr>
                <a:schemeClr val="tx2"/>
              </a:buClr>
              <a:buSzPct val="75000"/>
              <a:buFont typeface="Wingdings" charset="0"/>
              <a:buNone/>
              <a:defRPr/>
            </a:pPr>
            <a:r>
              <a:rPr kumimoji="1" lang="en-US" sz="3600" dirty="0">
                <a:solidFill>
                  <a:srgbClr val="FFFF00"/>
                </a:solidFill>
                <a:effectLst>
                  <a:outerShdw blurRad="38100" dist="38100" dir="2700000" algn="tl">
                    <a:srgbClr val="000000"/>
                  </a:outerShdw>
                </a:effectLst>
                <a:cs typeface="+mn-cs"/>
              </a:rPr>
              <a:t>An extinct pig</a:t>
            </a:r>
            <a:r>
              <a:rPr kumimoji="1" lang="fr-FR" altLang="ja-JP" sz="3600" dirty="0">
                <a:solidFill>
                  <a:srgbClr val="FFFF00"/>
                </a:solidFill>
                <a:effectLst>
                  <a:outerShdw blurRad="38100" dist="38100" dir="2700000" algn="tl">
                    <a:srgbClr val="000000"/>
                  </a:outerShdw>
                </a:effectLst>
                <a:latin typeface="Arial"/>
                <a:cs typeface="+mn-cs"/>
              </a:rPr>
              <a:t>'</a:t>
            </a:r>
            <a:r>
              <a:rPr kumimoji="1" lang="en-US" sz="3600" dirty="0">
                <a:solidFill>
                  <a:srgbClr val="FFFF00"/>
                </a:solidFill>
                <a:effectLst>
                  <a:outerShdw blurRad="38100" dist="38100" dir="2700000" algn="tl">
                    <a:srgbClr val="000000"/>
                  </a:outerShdw>
                </a:effectLst>
                <a:cs typeface="+mn-cs"/>
              </a:rPr>
              <a:t>s tooth</a:t>
            </a:r>
          </a:p>
        </p:txBody>
      </p:sp>
      <p:grpSp>
        <p:nvGrpSpPr>
          <p:cNvPr id="13323" name="Group 11"/>
          <p:cNvGrpSpPr>
            <a:grpSpLocks/>
          </p:cNvGrpSpPr>
          <p:nvPr/>
        </p:nvGrpSpPr>
        <p:grpSpPr bwMode="auto">
          <a:xfrm>
            <a:off x="6894513" y="4572000"/>
            <a:ext cx="1785937" cy="1958975"/>
            <a:chOff x="4343" y="2880"/>
            <a:chExt cx="1125" cy="1234"/>
          </a:xfrm>
        </p:grpSpPr>
        <p:sp>
          <p:nvSpPr>
            <p:cNvPr id="14342" name="Rectangle 10"/>
            <p:cNvSpPr>
              <a:spLocks noChangeArrowheads="1"/>
            </p:cNvSpPr>
            <p:nvPr/>
          </p:nvSpPr>
          <p:spPr bwMode="auto">
            <a:xfrm>
              <a:off x="4343" y="2880"/>
              <a:ext cx="1125" cy="1234"/>
            </a:xfrm>
            <a:prstGeom prst="rect">
              <a:avLst/>
            </a:prstGeom>
            <a:solidFill>
              <a:srgbClr val="660066"/>
            </a:solidFill>
            <a:ln>
              <a:noFill/>
            </a:ln>
            <a:effectLst>
              <a:prstShdw prst="shdw17" dist="17961" dir="2700000">
                <a:srgbClr val="3D003D">
                  <a:alpha val="74997"/>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a:p>
          </p:txBody>
        </p:sp>
        <p:pic>
          <p:nvPicPr>
            <p:cNvPr id="13317" name="Picture 5" descr="nebraska teeth"/>
            <p:cNvPicPr>
              <a:picLocks noChangeAspect="1" noChangeArrowheads="1"/>
            </p:cNvPicPr>
            <p:nvPr/>
          </p:nvPicPr>
          <p:blipFill>
            <a:blip r:embed="rId2">
              <a:lum contrast="100000"/>
              <a:extLst>
                <a:ext uri="{28A0092B-C50C-407E-A947-70E740481C1C}">
                  <a14:useLocalDpi xmlns:a14="http://schemas.microsoft.com/office/drawing/2010/main"/>
                </a:ext>
              </a:extLst>
            </a:blip>
            <a:srcRect/>
            <a:stretch>
              <a:fillRect/>
            </a:stretch>
          </p:blipFill>
          <p:spPr bwMode="auto">
            <a:xfrm>
              <a:off x="4499" y="3010"/>
              <a:ext cx="835" cy="953"/>
            </a:xfrm>
            <a:prstGeom prst="rect">
              <a:avLst/>
            </a:prstGeom>
            <a:solidFill>
              <a:srgbClr val="FFFFFF"/>
            </a:solidFill>
            <a:ln w="28575">
              <a:solidFill>
                <a:srgbClr val="000066"/>
              </a:solidFill>
              <a:miter lim="800000"/>
              <a:headEnd/>
              <a:tailEnd/>
            </a:ln>
            <a:effectLst/>
            <a:extLst>
              <a:ext uri="{AF507438-7753-43e0-B8FC-AC1667EBCBE1}">
                <a14:hiddenEffects xmlns:a14="http://schemas.microsoft.com/office/drawing/2010/main" xmlns="">
                  <a:effectLst>
                    <a:outerShdw blurRad="63500" dist="107763" dir="18900000" algn="ctr" rotWithShape="0">
                      <a:schemeClr val="tx2">
                        <a:alpha val="74998"/>
                      </a:schemeClr>
                    </a:outerShdw>
                  </a:effectLst>
                </a14:hiddenEffects>
              </a:ext>
            </a:extLst>
          </p:spPr>
        </p:pic>
      </p:grpSp>
      <p:sp>
        <p:nvSpPr>
          <p:cNvPr id="13318" name="Text Box 6"/>
          <p:cNvSpPr txBox="1">
            <a:spLocks noChangeArrowheads="1"/>
          </p:cNvSpPr>
          <p:nvPr/>
        </p:nvSpPr>
        <p:spPr bwMode="auto">
          <a:xfrm>
            <a:off x="3035300" y="4564063"/>
            <a:ext cx="23669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30000"/>
              </a:spcBef>
              <a:buClr>
                <a:schemeClr val="tx2"/>
              </a:buClr>
              <a:buSzPct val="75000"/>
              <a:buFont typeface="Wingdings" charset="0"/>
              <a:buNone/>
              <a:defRPr/>
            </a:pPr>
            <a:r>
              <a:rPr kumimoji="1" lang="en-US" sz="3600" b="1">
                <a:solidFill>
                  <a:srgbClr val="000066"/>
                </a:solidFill>
                <a:effectLst>
                  <a:outerShdw blurRad="38100" dist="38100" dir="2700000" algn="tl">
                    <a:srgbClr val="DDDDDD"/>
                  </a:outerShdw>
                </a:effectLst>
                <a:cs typeface="+mn-cs"/>
              </a:rPr>
              <a:t>The Truth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500"/>
                                        <p:tgtEl>
                                          <p:spTgt spid="13315">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500"/>
                                        <p:tgtEl>
                                          <p:spTgt spid="13315">
                                            <p:txEl>
                                              <p:pRg st="2" end="2"/>
                                            </p:txEl>
                                          </p:spTgt>
                                        </p:tgtEl>
                                      </p:cBhvr>
                                    </p:animEffect>
                                  </p:childTnLst>
                                </p:cTn>
                              </p:par>
                            </p:childTnLst>
                          </p:cTn>
                        </p:par>
                        <p:par>
                          <p:cTn id="16" fill="hold" nodeType="afterGroup">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3318"/>
                                        </p:tgtEl>
                                        <p:attrNameLst>
                                          <p:attrName>style.visibility</p:attrName>
                                        </p:attrNameLst>
                                      </p:cBhvr>
                                      <p:to>
                                        <p:strVal val="visible"/>
                                      </p:to>
                                    </p:set>
                                    <p:animEffect transition="in" filter="slide(fromBottom)">
                                      <p:cBhvr>
                                        <p:cTn id="19" dur="500"/>
                                        <p:tgtEl>
                                          <p:spTgt spid="133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316"/>
                                        </p:tgtEl>
                                        <p:attrNameLst>
                                          <p:attrName>style.visibility</p:attrName>
                                        </p:attrNameLst>
                                      </p:cBhvr>
                                      <p:to>
                                        <p:strVal val="visible"/>
                                      </p:to>
                                    </p:set>
                                    <p:animEffect transition="in" filter="wipe(left)">
                                      <p:cBhvr>
                                        <p:cTn id="24" dur="500"/>
                                        <p:tgtEl>
                                          <p:spTgt spid="13316"/>
                                        </p:tgtEl>
                                      </p:cBhvr>
                                    </p:animEffect>
                                  </p:childTnLst>
                                </p:cTn>
                              </p:par>
                            </p:childTnLst>
                          </p:cTn>
                        </p:par>
                        <p:par>
                          <p:cTn id="25" fill="hold" nodeType="afterGroup">
                            <p:stCondLst>
                              <p:cond delay="500"/>
                            </p:stCondLst>
                            <p:childTnLst>
                              <p:par>
                                <p:cTn id="26" presetID="23" presetClass="entr" presetSubtype="16" fill="hold" nodeType="afterEffect">
                                  <p:stCondLst>
                                    <p:cond delay="0"/>
                                  </p:stCondLst>
                                  <p:childTnLst>
                                    <p:set>
                                      <p:cBhvr>
                                        <p:cTn id="27" dur="1" fill="hold">
                                          <p:stCondLst>
                                            <p:cond delay="0"/>
                                          </p:stCondLst>
                                        </p:cTn>
                                        <p:tgtEl>
                                          <p:spTgt spid="13323"/>
                                        </p:tgtEl>
                                        <p:attrNameLst>
                                          <p:attrName>style.visibility</p:attrName>
                                        </p:attrNameLst>
                                      </p:cBhvr>
                                      <p:to>
                                        <p:strVal val="visible"/>
                                      </p:to>
                                    </p:set>
                                    <p:anim calcmode="lin" valueType="num">
                                      <p:cBhvr>
                                        <p:cTn id="28" dur="500" fill="hold"/>
                                        <p:tgtEl>
                                          <p:spTgt spid="13323"/>
                                        </p:tgtEl>
                                        <p:attrNameLst>
                                          <p:attrName>ppt_w</p:attrName>
                                        </p:attrNameLst>
                                      </p:cBhvr>
                                      <p:tavLst>
                                        <p:tav tm="0">
                                          <p:val>
                                            <p:fltVal val="0"/>
                                          </p:val>
                                        </p:tav>
                                        <p:tav tm="100000">
                                          <p:val>
                                            <p:strVal val="#ppt_w"/>
                                          </p:val>
                                        </p:tav>
                                      </p:tavLst>
                                    </p:anim>
                                    <p:anim calcmode="lin" valueType="num">
                                      <p:cBhvr>
                                        <p:cTn id="29" dur="500" fill="hold"/>
                                        <p:tgtEl>
                                          <p:spTgt spid="133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animBg="1" autoUpdateAnimBg="0"/>
      <p:bldP spid="133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pPr eaLnBrk="1" hangingPunct="1">
              <a:defRPr/>
            </a:pPr>
            <a:r>
              <a:rPr lang="en-US">
                <a:cs typeface="+mj-cs"/>
              </a:rPr>
              <a:t>Ramapithecus</a:t>
            </a:r>
          </a:p>
        </p:txBody>
      </p:sp>
      <p:grpSp>
        <p:nvGrpSpPr>
          <p:cNvPr id="386051" name="Group 3"/>
          <p:cNvGrpSpPr>
            <a:grpSpLocks/>
          </p:cNvGrpSpPr>
          <p:nvPr/>
        </p:nvGrpSpPr>
        <p:grpSpPr bwMode="auto">
          <a:xfrm>
            <a:off x="4722813" y="1978025"/>
            <a:ext cx="2947987" cy="4441825"/>
            <a:chOff x="2332" y="1294"/>
            <a:chExt cx="1857" cy="2798"/>
          </a:xfrm>
        </p:grpSpPr>
        <p:sp>
          <p:nvSpPr>
            <p:cNvPr id="386052" name="Rectangle 4"/>
            <p:cNvSpPr>
              <a:spLocks noChangeArrowheads="1"/>
            </p:cNvSpPr>
            <p:nvPr/>
          </p:nvSpPr>
          <p:spPr bwMode="auto">
            <a:xfrm>
              <a:off x="2332" y="1294"/>
              <a:ext cx="1857" cy="2798"/>
            </a:xfrm>
            <a:prstGeom prst="rect">
              <a:avLst/>
            </a:prstGeom>
            <a:solidFill>
              <a:srgbClr val="0000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5372" name="Group 5"/>
            <p:cNvGrpSpPr>
              <a:grpSpLocks/>
            </p:cNvGrpSpPr>
            <p:nvPr/>
          </p:nvGrpSpPr>
          <p:grpSpPr bwMode="auto">
            <a:xfrm>
              <a:off x="2516" y="1423"/>
              <a:ext cx="1488" cy="2513"/>
              <a:chOff x="2526" y="1423"/>
              <a:chExt cx="1488" cy="2513"/>
            </a:xfrm>
          </p:grpSpPr>
          <p:sp>
            <p:nvSpPr>
              <p:cNvPr id="386054" name="Rectangle 6"/>
              <p:cNvSpPr>
                <a:spLocks noChangeArrowheads="1"/>
              </p:cNvSpPr>
              <p:nvPr/>
            </p:nvSpPr>
            <p:spPr bwMode="auto">
              <a:xfrm>
                <a:off x="2526" y="1423"/>
                <a:ext cx="1488" cy="2513"/>
              </a:xfrm>
              <a:prstGeom prst="rect">
                <a:avLst/>
              </a:prstGeom>
              <a:solidFill>
                <a:schemeClr val="bg1"/>
              </a:solidFill>
              <a:ln w="381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5374" name="Picture 7" descr="Ramapithecus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86" y="1466"/>
                <a:ext cx="1296" cy="2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386063" name="Group 15"/>
          <p:cNvGrpSpPr>
            <a:grpSpLocks/>
          </p:cNvGrpSpPr>
          <p:nvPr/>
        </p:nvGrpSpPr>
        <p:grpSpPr bwMode="auto">
          <a:xfrm>
            <a:off x="669925" y="5407025"/>
            <a:ext cx="4008438" cy="658813"/>
            <a:chOff x="422" y="3406"/>
            <a:chExt cx="2525" cy="415"/>
          </a:xfrm>
        </p:grpSpPr>
        <p:sp>
          <p:nvSpPr>
            <p:cNvPr id="386059" name="Text Box 11"/>
            <p:cNvSpPr txBox="1">
              <a:spLocks noChangeArrowheads="1"/>
            </p:cNvSpPr>
            <p:nvPr/>
          </p:nvSpPr>
          <p:spPr bwMode="auto">
            <a:xfrm>
              <a:off x="422" y="3406"/>
              <a:ext cx="2476"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3600">
                  <a:solidFill>
                    <a:schemeClr val="tx1"/>
                  </a:solidFill>
                  <a:cs typeface="+mn-cs"/>
                </a:rPr>
                <a:t>What they drew</a:t>
              </a:r>
            </a:p>
          </p:txBody>
        </p:sp>
        <p:sp>
          <p:nvSpPr>
            <p:cNvPr id="386060" name="Line 12"/>
            <p:cNvSpPr>
              <a:spLocks noChangeShapeType="1"/>
            </p:cNvSpPr>
            <p:nvPr/>
          </p:nvSpPr>
          <p:spPr bwMode="auto">
            <a:xfrm>
              <a:off x="854" y="3821"/>
              <a:ext cx="2093" cy="0"/>
            </a:xfrm>
            <a:prstGeom prst="line">
              <a:avLst/>
            </a:prstGeom>
            <a:noFill/>
            <a:ln w="101600">
              <a:solidFill>
                <a:srgbClr val="FF0000"/>
              </a:solidFill>
              <a:round/>
              <a:headEnd/>
              <a:tailEnd type="triangle" w="med" len="med"/>
            </a:ln>
            <a:effectLst>
              <a:outerShdw blurRad="63500" dist="45791" dir="19578596"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a:defRPr/>
              </a:pPr>
              <a:endParaRPr lang="en-US">
                <a:cs typeface="+mn-cs"/>
              </a:endParaRPr>
            </a:p>
          </p:txBody>
        </p:sp>
      </p:grpSp>
      <p:grpSp>
        <p:nvGrpSpPr>
          <p:cNvPr id="386062" name="Group 14"/>
          <p:cNvGrpSpPr>
            <a:grpSpLocks/>
          </p:cNvGrpSpPr>
          <p:nvPr/>
        </p:nvGrpSpPr>
        <p:grpSpPr bwMode="auto">
          <a:xfrm>
            <a:off x="228600" y="1490663"/>
            <a:ext cx="3733800" cy="3082925"/>
            <a:chOff x="144" y="939"/>
            <a:chExt cx="2352" cy="1942"/>
          </a:xfrm>
        </p:grpSpPr>
        <p:pic>
          <p:nvPicPr>
            <p:cNvPr id="15366" name="Picture 8" descr="lufeng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9" y="939"/>
              <a:ext cx="1691" cy="1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6057" name="Text Box 9"/>
            <p:cNvSpPr txBox="1">
              <a:spLocks noChangeArrowheads="1"/>
            </p:cNvSpPr>
            <p:nvPr/>
          </p:nvSpPr>
          <p:spPr bwMode="auto">
            <a:xfrm>
              <a:off x="144" y="2477"/>
              <a:ext cx="2352"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solidFill>
                    <a:schemeClr val="tx1"/>
                  </a:solidFill>
                  <a:cs typeface="+mn-cs"/>
                </a:rPr>
                <a:t>What they found</a:t>
              </a:r>
            </a:p>
          </p:txBody>
        </p:sp>
        <p:sp>
          <p:nvSpPr>
            <p:cNvPr id="386061" name="Line 13"/>
            <p:cNvSpPr>
              <a:spLocks noChangeShapeType="1"/>
            </p:cNvSpPr>
            <p:nvPr/>
          </p:nvSpPr>
          <p:spPr bwMode="auto">
            <a:xfrm flipV="1">
              <a:off x="979" y="2141"/>
              <a:ext cx="125" cy="413"/>
            </a:xfrm>
            <a:prstGeom prst="line">
              <a:avLst/>
            </a:prstGeom>
            <a:noFill/>
            <a:ln w="101600">
              <a:solidFill>
                <a:srgbClr val="FF0000"/>
              </a:solidFill>
              <a:round/>
              <a:headEnd/>
              <a:tailEnd type="triangle" w="med" len="med"/>
            </a:ln>
            <a:effectLst>
              <a:outerShdw blurRad="63500" dist="45791" dir="19578596" algn="ctr" rotWithShape="0">
                <a:schemeClr val="tx1">
                  <a:alpha val="74998"/>
                </a:schemeClr>
              </a:outerShdw>
            </a:effectLst>
            <a:extLst>
              <a:ext uri="{909E8E84-426E-40dd-AFC4-6F175D3DCCD1}">
                <a14:hiddenFill xmlns:a14="http://schemas.microsoft.com/office/drawing/2010/main" xmlns="">
                  <a:noFill/>
                </a14:hiddenFill>
              </a:ext>
            </a:extLst>
          </p:spPr>
          <p:txBody>
            <a:bodyPr/>
            <a:lstStyle/>
            <a:p>
              <a:pPr>
                <a:defRPr/>
              </a:pPr>
              <a:endParaRPr lang="en-US">
                <a:cs typeface="+mn-cs"/>
              </a:endParaRPr>
            </a:p>
          </p:txBody>
        </p:sp>
      </p:grpSp>
      <p:sp>
        <p:nvSpPr>
          <p:cNvPr id="386064" name="Text Box 16"/>
          <p:cNvSpPr txBox="1">
            <a:spLocks noChangeArrowheads="1"/>
          </p:cNvSpPr>
          <p:nvPr/>
        </p:nvSpPr>
        <p:spPr bwMode="auto">
          <a:xfrm>
            <a:off x="477838" y="1206500"/>
            <a:ext cx="312102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a:cs typeface="+mn-cs"/>
              </a:rPr>
              <a:t>1930s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6064"/>
                                        </p:tgtEl>
                                        <p:attrNameLst>
                                          <p:attrName>style.visibility</p:attrName>
                                        </p:attrNameLst>
                                      </p:cBhvr>
                                      <p:to>
                                        <p:strVal val="visible"/>
                                      </p:to>
                                    </p:set>
                                    <p:animEffect transition="in" filter="fade">
                                      <p:cBhvr>
                                        <p:cTn id="7" dur="500"/>
                                        <p:tgtEl>
                                          <p:spTgt spid="38606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6062"/>
                                        </p:tgtEl>
                                        <p:attrNameLst>
                                          <p:attrName>style.visibility</p:attrName>
                                        </p:attrNameLst>
                                      </p:cBhvr>
                                      <p:to>
                                        <p:strVal val="visible"/>
                                      </p:to>
                                    </p:set>
                                    <p:animEffect transition="in" filter="fade">
                                      <p:cBhvr>
                                        <p:cTn id="11" dur="500"/>
                                        <p:tgtEl>
                                          <p:spTgt spid="3860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86063"/>
                                        </p:tgtEl>
                                        <p:attrNameLst>
                                          <p:attrName>style.visibility</p:attrName>
                                        </p:attrNameLst>
                                      </p:cBhvr>
                                      <p:to>
                                        <p:strVal val="visible"/>
                                      </p:to>
                                    </p:set>
                                    <p:animEffect transition="in" filter="wipe(left)">
                                      <p:cBhvr>
                                        <p:cTn id="16" dur="500"/>
                                        <p:tgtEl>
                                          <p:spTgt spid="386063"/>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386051"/>
                                        </p:tgtEl>
                                        <p:attrNameLst>
                                          <p:attrName>style.visibility</p:attrName>
                                        </p:attrNameLst>
                                      </p:cBhvr>
                                      <p:to>
                                        <p:strVal val="visible"/>
                                      </p:to>
                                    </p:set>
                                    <p:animEffect transition="in" filter="fade">
                                      <p:cBhvr>
                                        <p:cTn id="20" dur="500"/>
                                        <p:tgtEl>
                                          <p:spTgt spid="386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pPr eaLnBrk="1" hangingPunct="1">
              <a:defRPr/>
            </a:pPr>
            <a:r>
              <a:rPr lang="en-US">
                <a:cs typeface="+mj-cs"/>
              </a:rPr>
              <a:t>Ramapithecus</a:t>
            </a:r>
          </a:p>
        </p:txBody>
      </p:sp>
      <p:sp>
        <p:nvSpPr>
          <p:cNvPr id="387076" name="Text Box 4"/>
          <p:cNvSpPr txBox="1">
            <a:spLocks noChangeArrowheads="1"/>
          </p:cNvSpPr>
          <p:nvPr/>
        </p:nvSpPr>
        <p:spPr bwMode="auto">
          <a:xfrm>
            <a:off x="708025" y="2559050"/>
            <a:ext cx="8213725"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ja-JP" altLang="en-US" sz="3600" dirty="0">
                <a:latin typeface="Arial"/>
                <a:cs typeface="+mn-cs"/>
              </a:rPr>
              <a:t>“</a:t>
            </a:r>
            <a:r>
              <a:rPr lang="en-US" sz="3600" dirty="0" err="1">
                <a:cs typeface="+mn-cs"/>
              </a:rPr>
              <a:t>Ramapithicus</a:t>
            </a:r>
            <a:r>
              <a:rPr lang="en-US" sz="3600" dirty="0">
                <a:cs typeface="+mn-cs"/>
              </a:rPr>
              <a:t> is ideally structured to be an ancestor of hominids. If he </a:t>
            </a:r>
            <a:r>
              <a:rPr lang="en-US" sz="3600" dirty="0" err="1">
                <a:cs typeface="+mn-cs"/>
              </a:rPr>
              <a:t>isn</a:t>
            </a:r>
            <a:r>
              <a:rPr lang="fr-FR" sz="3600" dirty="0">
                <a:cs typeface="+mn-cs"/>
              </a:rPr>
              <a:t>'</a:t>
            </a:r>
            <a:r>
              <a:rPr lang="en-US" sz="3600" dirty="0">
                <a:cs typeface="+mn-cs"/>
              </a:rPr>
              <a:t>t, we don</a:t>
            </a:r>
            <a:r>
              <a:rPr lang="fr-FR" sz="3600" dirty="0">
                <a:cs typeface="+mn-cs"/>
              </a:rPr>
              <a:t>'</a:t>
            </a:r>
            <a:r>
              <a:rPr lang="en-US" sz="3600" dirty="0">
                <a:cs typeface="+mn-cs"/>
              </a:rPr>
              <a:t>t have anything else that is.</a:t>
            </a:r>
            <a:r>
              <a:rPr lang="ja-JP" altLang="en-US" sz="3600" dirty="0">
                <a:latin typeface="Arial"/>
                <a:cs typeface="+mn-cs"/>
              </a:rPr>
              <a:t>”</a:t>
            </a:r>
            <a:endParaRPr lang="en-US" sz="3600" dirty="0">
              <a:cs typeface="+mn-cs"/>
            </a:endParaRPr>
          </a:p>
        </p:txBody>
      </p:sp>
      <p:sp>
        <p:nvSpPr>
          <p:cNvPr id="387077" name="Text Box 5"/>
          <p:cNvSpPr txBox="1">
            <a:spLocks noChangeArrowheads="1"/>
          </p:cNvSpPr>
          <p:nvPr/>
        </p:nvSpPr>
        <p:spPr bwMode="auto">
          <a:xfrm>
            <a:off x="1109663" y="1462088"/>
            <a:ext cx="67945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66"/>
                </a:solidFill>
                <a:effectLst>
                  <a:outerShdw blurRad="38100" dist="38100" dir="2700000" algn="tl">
                    <a:srgbClr val="DDDDDD"/>
                  </a:outerShdw>
                </a:effectLst>
                <a:cs typeface="+mn-cs"/>
              </a:rPr>
              <a:t>Time Magazine (Nov. 7, 1977)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7077"/>
                                        </p:tgtEl>
                                        <p:attrNameLst>
                                          <p:attrName>style.visibility</p:attrName>
                                        </p:attrNameLst>
                                      </p:cBhvr>
                                      <p:to>
                                        <p:strVal val="visible"/>
                                      </p:to>
                                    </p:set>
                                    <p:animEffect transition="in" filter="fade">
                                      <p:cBhvr>
                                        <p:cTn id="7" dur="500"/>
                                        <p:tgtEl>
                                          <p:spTgt spid="387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7076"/>
                                        </p:tgtEl>
                                        <p:attrNameLst>
                                          <p:attrName>style.visibility</p:attrName>
                                        </p:attrNameLst>
                                      </p:cBhvr>
                                      <p:to>
                                        <p:strVal val="visible"/>
                                      </p:to>
                                    </p:set>
                                    <p:animEffect transition="in" filter="fade">
                                      <p:cBhvr>
                                        <p:cTn id="12" dur="500"/>
                                        <p:tgtEl>
                                          <p:spTgt spid="387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6" grpId="0"/>
      <p:bldP spid="387077"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2932" name="Rectangle 4"/>
          <p:cNvSpPr>
            <a:spLocks noGrp="1" noChangeArrowheads="1"/>
          </p:cNvSpPr>
          <p:nvPr>
            <p:ph type="title"/>
          </p:nvPr>
        </p:nvSpPr>
        <p:spPr/>
        <p:txBody>
          <a:bodyPr/>
          <a:lstStyle/>
          <a:p>
            <a:pPr eaLnBrk="1" hangingPunct="1">
              <a:defRPr/>
            </a:pPr>
            <a:r>
              <a:rPr lang="en-US">
                <a:cs typeface="+mj-cs"/>
              </a:rPr>
              <a:t>Ramapithecus</a:t>
            </a:r>
          </a:p>
        </p:txBody>
      </p:sp>
      <p:sp>
        <p:nvSpPr>
          <p:cNvPr id="252933" name="Text Box 5"/>
          <p:cNvSpPr txBox="1">
            <a:spLocks noChangeArrowheads="1"/>
          </p:cNvSpPr>
          <p:nvPr/>
        </p:nvSpPr>
        <p:spPr bwMode="auto">
          <a:xfrm>
            <a:off x="0" y="1066800"/>
            <a:ext cx="8609013" cy="1116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3200">
                <a:solidFill>
                  <a:schemeClr val="tx1"/>
                </a:solidFill>
                <a:cs typeface="+mn-cs"/>
              </a:rPr>
              <a:t>Pithecos = Greek for ape</a:t>
            </a:r>
          </a:p>
          <a:p>
            <a:pPr eaLnBrk="0" hangingPunct="0">
              <a:spcBef>
                <a:spcPct val="10000"/>
              </a:spcBef>
              <a:defRPr/>
            </a:pPr>
            <a:r>
              <a:rPr lang="en-US" sz="3200">
                <a:solidFill>
                  <a:schemeClr val="tx1"/>
                </a:solidFill>
                <a:cs typeface="+mn-cs"/>
              </a:rPr>
              <a:t>Discovered in 1930s: jaw fragments and teeth</a:t>
            </a:r>
          </a:p>
        </p:txBody>
      </p:sp>
      <p:grpSp>
        <p:nvGrpSpPr>
          <p:cNvPr id="252938" name="Group 10"/>
          <p:cNvGrpSpPr>
            <a:grpSpLocks/>
          </p:cNvGrpSpPr>
          <p:nvPr/>
        </p:nvGrpSpPr>
        <p:grpSpPr bwMode="auto">
          <a:xfrm>
            <a:off x="5516563" y="2176463"/>
            <a:ext cx="3497262" cy="4441825"/>
            <a:chOff x="3374" y="951"/>
            <a:chExt cx="2203" cy="2798"/>
          </a:xfrm>
        </p:grpSpPr>
        <p:sp>
          <p:nvSpPr>
            <p:cNvPr id="252930" name="Rectangle 2"/>
            <p:cNvSpPr>
              <a:spLocks noChangeArrowheads="1"/>
            </p:cNvSpPr>
            <p:nvPr/>
          </p:nvSpPr>
          <p:spPr bwMode="auto">
            <a:xfrm>
              <a:off x="3374" y="951"/>
              <a:ext cx="2203" cy="2798"/>
            </a:xfrm>
            <a:prstGeom prst="rect">
              <a:avLst/>
            </a:prstGeom>
            <a:solidFill>
              <a:srgbClr val="800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31" name="Rectangle 3"/>
            <p:cNvSpPr>
              <a:spLocks noChangeArrowheads="1"/>
            </p:cNvSpPr>
            <p:nvPr/>
          </p:nvSpPr>
          <p:spPr bwMode="auto">
            <a:xfrm>
              <a:off x="3492" y="1080"/>
              <a:ext cx="1948" cy="2513"/>
            </a:xfrm>
            <a:prstGeom prst="rect">
              <a:avLst/>
            </a:prstGeom>
            <a:solidFill>
              <a:schemeClr val="bg1"/>
            </a:solidFill>
            <a:ln w="381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8440" name="Picture 6" descr="Ramapithecus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27" y="1180"/>
              <a:ext cx="1296" cy="2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2935" name="Picture 7"/>
            <p:cNvPicPr>
              <a:picLocks noChangeArrowheads="1"/>
            </p:cNvPicPr>
            <p:nvPr/>
          </p:nvPicPr>
          <p:blipFill>
            <a:blip r:embed="rId3" cstate="screen">
              <a:extLst>
                <a:ext uri="{28A0092B-C50C-407E-A947-70E740481C1C}">
                  <a14:useLocalDpi xmlns:a14="http://schemas.microsoft.com/office/drawing/2010/main"/>
                </a:ext>
              </a:extLst>
            </a:blip>
            <a:srcRect l="-5114"/>
            <a:stretch>
              <a:fillRect/>
            </a:stretch>
          </p:blipFill>
          <p:spPr bwMode="auto">
            <a:xfrm>
              <a:off x="3537" y="1195"/>
              <a:ext cx="760" cy="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000066"/>
                  </a:solidFill>
                  <a:miter lim="800000"/>
                  <a:headEnd/>
                  <a:tailEnd/>
                </a14:hiddenLine>
              </a:ext>
              <a:ext uri="{AF507438-7753-43e0-B8FC-AC1667EBCBE1}">
                <a14:hiddenEffects xmlns:a14="http://schemas.microsoft.com/office/drawing/2010/main" xmlns="">
                  <a:effectLst>
                    <a:outerShdw blurRad="63500" dist="107763" dir="18900000" algn="ctr" rotWithShape="0">
                      <a:schemeClr val="tx2">
                        <a:alpha val="74998"/>
                      </a:schemeClr>
                    </a:outerShdw>
                  </a:effectLst>
                </a14:hiddenEffects>
              </a:ext>
            </a:extLst>
          </p:spPr>
        </p:pic>
        <p:pic>
          <p:nvPicPr>
            <p:cNvPr id="18442" name="Picture 9" descr="lufeng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21" y="1135"/>
              <a:ext cx="808" cy="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52944" name="Text Box 16"/>
          <p:cNvSpPr txBox="1">
            <a:spLocks noChangeArrowheads="1"/>
          </p:cNvSpPr>
          <p:nvPr/>
        </p:nvSpPr>
        <p:spPr bwMode="auto">
          <a:xfrm>
            <a:off x="200025" y="3294063"/>
            <a:ext cx="5267325" cy="2554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ja-JP" altLang="en-US" sz="3200" dirty="0">
                <a:latin typeface="Arial"/>
                <a:cs typeface="+mn-cs"/>
              </a:rPr>
              <a:t>“</a:t>
            </a:r>
            <a:r>
              <a:rPr lang="en-US" sz="3200" dirty="0" err="1">
                <a:cs typeface="+mn-cs"/>
              </a:rPr>
              <a:t>Ramapithicus</a:t>
            </a:r>
            <a:r>
              <a:rPr lang="en-US" sz="3200" dirty="0">
                <a:cs typeface="+mn-cs"/>
              </a:rPr>
              <a:t> is ideally structured to be an ancestor of hominids. If he </a:t>
            </a:r>
            <a:r>
              <a:rPr lang="en-US" sz="3200" dirty="0" err="1">
                <a:cs typeface="+mn-cs"/>
              </a:rPr>
              <a:t>isn</a:t>
            </a:r>
            <a:r>
              <a:rPr lang="fr-FR" sz="3200" dirty="0">
                <a:cs typeface="+mn-cs"/>
              </a:rPr>
              <a:t>'</a:t>
            </a:r>
            <a:r>
              <a:rPr lang="en-US" sz="3200" dirty="0">
                <a:cs typeface="+mn-cs"/>
              </a:rPr>
              <a:t>t, we don</a:t>
            </a:r>
            <a:r>
              <a:rPr lang="fr-FR" sz="3200" dirty="0">
                <a:cs typeface="+mn-cs"/>
              </a:rPr>
              <a:t>'</a:t>
            </a:r>
            <a:r>
              <a:rPr lang="en-US" sz="3200" dirty="0">
                <a:cs typeface="+mn-cs"/>
              </a:rPr>
              <a:t>t have anything else that is.</a:t>
            </a:r>
            <a:r>
              <a:rPr lang="ja-JP" altLang="en-US" sz="3200" dirty="0">
                <a:latin typeface="Arial"/>
                <a:cs typeface="+mn-cs"/>
              </a:rPr>
              <a:t>”</a:t>
            </a:r>
            <a:endParaRPr lang="en-US" sz="3200" dirty="0">
              <a:cs typeface="+mn-cs"/>
            </a:endParaRPr>
          </a:p>
        </p:txBody>
      </p:sp>
      <p:sp>
        <p:nvSpPr>
          <p:cNvPr id="252945" name="Text Box 17"/>
          <p:cNvSpPr txBox="1">
            <a:spLocks noChangeArrowheads="1"/>
          </p:cNvSpPr>
          <p:nvPr/>
        </p:nvSpPr>
        <p:spPr bwMode="auto">
          <a:xfrm>
            <a:off x="274638" y="2652713"/>
            <a:ext cx="509587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rgbClr val="000066"/>
                </a:solidFill>
                <a:effectLst>
                  <a:outerShdw blurRad="38100" dist="38100" dir="2700000" algn="tl">
                    <a:srgbClr val="DDDDDD"/>
                  </a:outerShdw>
                </a:effectLst>
                <a:cs typeface="+mn-cs"/>
              </a:rPr>
              <a:t>Time magazine (Nov. 7, 1977)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2933"/>
                                        </p:tgtEl>
                                        <p:attrNameLst>
                                          <p:attrName>style.visibility</p:attrName>
                                        </p:attrNameLst>
                                      </p:cBhvr>
                                      <p:to>
                                        <p:strVal val="visible"/>
                                      </p:to>
                                    </p:set>
                                    <p:animEffect transition="in" filter="dissolve">
                                      <p:cBhvr>
                                        <p:cTn id="7" dur="500"/>
                                        <p:tgtEl>
                                          <p:spTgt spid="252933"/>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252938"/>
                                        </p:tgtEl>
                                        <p:attrNameLst>
                                          <p:attrName>style.visibility</p:attrName>
                                        </p:attrNameLst>
                                      </p:cBhvr>
                                      <p:to>
                                        <p:strVal val="visible"/>
                                      </p:to>
                                    </p:set>
                                    <p:anim calcmode="lin" valueType="num">
                                      <p:cBhvr>
                                        <p:cTn id="11" dur="500" fill="hold"/>
                                        <p:tgtEl>
                                          <p:spTgt spid="252938"/>
                                        </p:tgtEl>
                                        <p:attrNameLst>
                                          <p:attrName>ppt_w</p:attrName>
                                        </p:attrNameLst>
                                      </p:cBhvr>
                                      <p:tavLst>
                                        <p:tav tm="0">
                                          <p:val>
                                            <p:fltVal val="0"/>
                                          </p:val>
                                        </p:tav>
                                        <p:tav tm="100000">
                                          <p:val>
                                            <p:strVal val="#ppt_w"/>
                                          </p:val>
                                        </p:tav>
                                      </p:tavLst>
                                    </p:anim>
                                    <p:anim calcmode="lin" valueType="num">
                                      <p:cBhvr>
                                        <p:cTn id="12" dur="500" fill="hold"/>
                                        <p:tgtEl>
                                          <p:spTgt spid="252938"/>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2945"/>
                                        </p:tgtEl>
                                        <p:attrNameLst>
                                          <p:attrName>style.visibility</p:attrName>
                                        </p:attrNameLst>
                                      </p:cBhvr>
                                      <p:to>
                                        <p:strVal val="visible"/>
                                      </p:to>
                                    </p:set>
                                    <p:animEffect transition="in" filter="fade">
                                      <p:cBhvr>
                                        <p:cTn id="16" dur="500"/>
                                        <p:tgtEl>
                                          <p:spTgt spid="25294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2944"/>
                                        </p:tgtEl>
                                        <p:attrNameLst>
                                          <p:attrName>style.visibility</p:attrName>
                                        </p:attrNameLst>
                                      </p:cBhvr>
                                      <p:to>
                                        <p:strVal val="visible"/>
                                      </p:to>
                                    </p:set>
                                    <p:animEffect transition="in" filter="fade">
                                      <p:cBhvr>
                                        <p:cTn id="21" dur="500"/>
                                        <p:tgtEl>
                                          <p:spTgt spid="252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autoUpdateAnimBg="0"/>
      <p:bldP spid="252944" grpId="0"/>
      <p:bldP spid="2529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a:cs typeface="+mj-cs"/>
              </a:rPr>
              <a:t>Ramapithecus</a:t>
            </a:r>
          </a:p>
        </p:txBody>
      </p:sp>
      <p:sp>
        <p:nvSpPr>
          <p:cNvPr id="16387" name="Rectangle 3"/>
          <p:cNvSpPr>
            <a:spLocks noGrp="1" noChangeArrowheads="1"/>
          </p:cNvSpPr>
          <p:nvPr>
            <p:ph type="body" idx="1"/>
          </p:nvPr>
        </p:nvSpPr>
        <p:spPr>
          <a:xfrm>
            <a:off x="411163" y="3309938"/>
            <a:ext cx="8229600" cy="3282950"/>
          </a:xfrm>
        </p:spPr>
        <p:txBody>
          <a:bodyPr/>
          <a:lstStyle/>
          <a:p>
            <a:pPr eaLnBrk="1" hangingPunct="1">
              <a:defRPr/>
            </a:pPr>
            <a:r>
              <a:rPr lang="en-US">
                <a:cs typeface="+mn-cs"/>
              </a:rPr>
              <a:t>In 1970 a baboon living in Ethiopia was discovered.</a:t>
            </a:r>
          </a:p>
          <a:p>
            <a:pPr lvl="1" eaLnBrk="1" hangingPunct="1">
              <a:spcBef>
                <a:spcPct val="0"/>
              </a:spcBef>
              <a:defRPr/>
            </a:pPr>
            <a:r>
              <a:rPr lang="en-US"/>
              <a:t>Same dental structure</a:t>
            </a:r>
          </a:p>
          <a:p>
            <a:pPr lvl="1" eaLnBrk="1" hangingPunct="1">
              <a:defRPr/>
            </a:pPr>
            <a:r>
              <a:rPr lang="en-US"/>
              <a:t>Similar morphological features found on Ramapithecus</a:t>
            </a:r>
          </a:p>
          <a:p>
            <a:pPr eaLnBrk="1" hangingPunct="1">
              <a:defRPr/>
            </a:pPr>
            <a:r>
              <a:rPr lang="en-US">
                <a:cs typeface="+mn-cs"/>
              </a:rPr>
              <a:t>Ramapithecus dropped from human line</a:t>
            </a:r>
          </a:p>
        </p:txBody>
      </p:sp>
      <p:sp>
        <p:nvSpPr>
          <p:cNvPr id="16388" name="Text Box 4"/>
          <p:cNvSpPr txBox="1">
            <a:spLocks noChangeArrowheads="1"/>
          </p:cNvSpPr>
          <p:nvPr/>
        </p:nvSpPr>
        <p:spPr bwMode="auto">
          <a:xfrm>
            <a:off x="488950" y="1371600"/>
            <a:ext cx="8059738" cy="1095375"/>
          </a:xfrm>
          <a:prstGeom prst="rect">
            <a:avLst/>
          </a:prstGeom>
          <a:solidFill>
            <a:srgbClr val="000066"/>
          </a:solidFill>
          <a:ln w="28575">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62865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eaLnBrk="0" hangingPunct="0">
              <a:spcBef>
                <a:spcPct val="50000"/>
              </a:spcBef>
              <a:buClr>
                <a:schemeClr val="tx2"/>
              </a:buClr>
              <a:buSzPct val="75000"/>
              <a:buFont typeface="Wingdings" charset="0"/>
              <a:buNone/>
              <a:defRPr/>
            </a:pPr>
            <a:r>
              <a:rPr lang="en-US" sz="3200">
                <a:solidFill>
                  <a:schemeClr val="bg1"/>
                </a:solidFill>
                <a:cs typeface="+mn-cs"/>
              </a:rPr>
              <a:t>The claim: 14 million year old intermediate between ape-like creatures and humans</a:t>
            </a:r>
          </a:p>
        </p:txBody>
      </p:sp>
      <p:sp>
        <p:nvSpPr>
          <p:cNvPr id="16389" name="Text Box 5"/>
          <p:cNvSpPr txBox="1">
            <a:spLocks noChangeArrowheads="1"/>
          </p:cNvSpPr>
          <p:nvPr/>
        </p:nvSpPr>
        <p:spPr bwMode="auto">
          <a:xfrm>
            <a:off x="2801938" y="2668588"/>
            <a:ext cx="27273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buClr>
                <a:schemeClr val="tx2"/>
              </a:buClr>
              <a:buSzPct val="75000"/>
              <a:buFont typeface="Wingdings" charset="0"/>
              <a:buNone/>
              <a:defRPr/>
            </a:pPr>
            <a:r>
              <a:rPr lang="en-US" sz="3600" b="1">
                <a:solidFill>
                  <a:srgbClr val="000066"/>
                </a:solidFill>
                <a:effectLst>
                  <a:outerShdw blurRad="38100" dist="38100" dir="2700000" algn="tl">
                    <a:srgbClr val="DDDDDD"/>
                  </a:outerShdw>
                </a:effectLst>
                <a:cs typeface="+mn-cs"/>
              </a:rPr>
              <a:t>The truth</a:t>
            </a:r>
          </a:p>
        </p:txBody>
      </p:sp>
      <p:pic>
        <p:nvPicPr>
          <p:cNvPr id="19461" name="Picture 6" descr="The remains of Ramapithecu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40675" y="42863"/>
            <a:ext cx="1146175" cy="131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left)">
                                      <p:cBhvr>
                                        <p:cTn id="7" dur="500"/>
                                        <p:tgtEl>
                                          <p:spTgt spid="16388"/>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6389"/>
                                        </p:tgtEl>
                                        <p:attrNameLst>
                                          <p:attrName>style.visibility</p:attrName>
                                        </p:attrNameLst>
                                      </p:cBhvr>
                                      <p:to>
                                        <p:strVal val="visible"/>
                                      </p:to>
                                    </p:set>
                                    <p:animEffect transition="in" filter="slide(fromBottom)">
                                      <p:cBhvr>
                                        <p:cTn id="11" dur="500"/>
                                        <p:tgtEl>
                                          <p:spTgt spid="163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387">
                                            <p:txEl>
                                              <p:pRg st="0" end="0"/>
                                            </p:txEl>
                                          </p:spTgt>
                                        </p:tgtEl>
                                        <p:attrNameLst>
                                          <p:attrName>style.visibility</p:attrName>
                                        </p:attrNameLst>
                                      </p:cBhvr>
                                      <p:to>
                                        <p:strVal val="visible"/>
                                      </p:to>
                                    </p:set>
                                    <p:animEffect transition="in" filter="fade">
                                      <p:cBhvr>
                                        <p:cTn id="16" dur="500"/>
                                        <p:tgtEl>
                                          <p:spTgt spid="1638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387">
                                            <p:txEl>
                                              <p:pRg st="1" end="1"/>
                                            </p:txEl>
                                          </p:spTgt>
                                        </p:tgtEl>
                                        <p:attrNameLst>
                                          <p:attrName>style.visibility</p:attrName>
                                        </p:attrNameLst>
                                      </p:cBhvr>
                                      <p:to>
                                        <p:strVal val="visible"/>
                                      </p:to>
                                    </p:set>
                                    <p:animEffect transition="in" filter="fade">
                                      <p:cBhvr>
                                        <p:cTn id="19" dur="500"/>
                                        <p:tgtEl>
                                          <p:spTgt spid="16387">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fade">
                                      <p:cBhvr>
                                        <p:cTn id="22" dur="500"/>
                                        <p:tgtEl>
                                          <p:spTgt spid="16387">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Effect transition="in" filter="fade">
                                      <p:cBhvr>
                                        <p:cTn id="25"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allAtOnce" bldLvl="2"/>
      <p:bldP spid="16388" grpId="0" animBg="1" autoUpdateAnimBg="0"/>
      <p:bldP spid="1638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cs typeface="+mj-cs"/>
              </a:rPr>
              <a:t>Summary of </a:t>
            </a:r>
            <a:r>
              <a:rPr lang="ja-JP" altLang="en-US">
                <a:latin typeface="Arial"/>
                <a:cs typeface="+mj-cs"/>
              </a:rPr>
              <a:t>“</a:t>
            </a:r>
            <a:r>
              <a:rPr lang="en-US">
                <a:cs typeface="+mj-cs"/>
              </a:rPr>
              <a:t>Facts</a:t>
            </a:r>
            <a:r>
              <a:rPr lang="ja-JP" altLang="en-US">
                <a:latin typeface="Arial"/>
                <a:cs typeface="+mj-cs"/>
              </a:rPr>
              <a:t>”</a:t>
            </a:r>
            <a:endParaRPr lang="en-US">
              <a:cs typeface="+mj-cs"/>
            </a:endParaRPr>
          </a:p>
        </p:txBody>
      </p:sp>
      <p:sp>
        <p:nvSpPr>
          <p:cNvPr id="17411" name="Rectangle 3"/>
          <p:cNvSpPr>
            <a:spLocks noGrp="1" noChangeArrowheads="1"/>
          </p:cNvSpPr>
          <p:nvPr>
            <p:ph type="body" idx="1"/>
          </p:nvPr>
        </p:nvSpPr>
        <p:spPr>
          <a:xfrm>
            <a:off x="214313" y="1479550"/>
            <a:ext cx="8688387" cy="2681288"/>
          </a:xfrm>
        </p:spPr>
        <p:txBody>
          <a:bodyPr/>
          <a:lstStyle/>
          <a:p>
            <a:pPr defTabSz="566738" eaLnBrk="1" hangingPunct="1">
              <a:defRPr/>
            </a:pPr>
            <a:r>
              <a:rPr lang="en-US">
                <a:cs typeface="+mn-cs"/>
              </a:rPr>
              <a:t>Java Man …………	</a:t>
            </a:r>
            <a:r>
              <a:rPr lang="en-US" b="1">
                <a:solidFill>
                  <a:srgbClr val="000066"/>
                </a:solidFill>
                <a:cs typeface="+mn-cs"/>
              </a:rPr>
              <a:t>Two different creatures</a:t>
            </a:r>
          </a:p>
          <a:p>
            <a:pPr defTabSz="566738" eaLnBrk="1" hangingPunct="1">
              <a:defRPr/>
            </a:pPr>
            <a:r>
              <a:rPr lang="en-US">
                <a:cs typeface="+mn-cs"/>
              </a:rPr>
              <a:t>Piltdown Man …….	</a:t>
            </a:r>
            <a:r>
              <a:rPr lang="en-US" b="1">
                <a:solidFill>
                  <a:srgbClr val="000066"/>
                </a:solidFill>
                <a:cs typeface="+mn-cs"/>
              </a:rPr>
              <a:t>Hoax</a:t>
            </a:r>
          </a:p>
          <a:p>
            <a:pPr defTabSz="566738" eaLnBrk="1" hangingPunct="1">
              <a:defRPr/>
            </a:pPr>
            <a:r>
              <a:rPr lang="en-US">
                <a:cs typeface="+mn-cs"/>
              </a:rPr>
              <a:t>Nebraska Man …..	</a:t>
            </a:r>
            <a:r>
              <a:rPr lang="en-US" b="1">
                <a:solidFill>
                  <a:srgbClr val="000066"/>
                </a:solidFill>
                <a:cs typeface="+mn-cs"/>
              </a:rPr>
              <a:t>Pig</a:t>
            </a:r>
          </a:p>
          <a:p>
            <a:pPr defTabSz="566738" eaLnBrk="1" hangingPunct="1">
              <a:defRPr/>
            </a:pPr>
            <a:r>
              <a:rPr lang="en-US">
                <a:cs typeface="+mn-cs"/>
              </a:rPr>
              <a:t>Ramapithecus …..	</a:t>
            </a:r>
            <a:r>
              <a:rPr lang="en-US" b="1">
                <a:solidFill>
                  <a:srgbClr val="000066"/>
                </a:solidFill>
                <a:cs typeface="+mn-cs"/>
              </a:rPr>
              <a:t>Ape</a:t>
            </a:r>
          </a:p>
        </p:txBody>
      </p:sp>
      <p:sp>
        <p:nvSpPr>
          <p:cNvPr id="17412" name="Text Box 4"/>
          <p:cNvSpPr txBox="1">
            <a:spLocks noChangeArrowheads="1"/>
          </p:cNvSpPr>
          <p:nvPr/>
        </p:nvSpPr>
        <p:spPr bwMode="auto">
          <a:xfrm>
            <a:off x="1744663" y="5260975"/>
            <a:ext cx="5334000" cy="1095375"/>
          </a:xfrm>
          <a:prstGeom prst="rect">
            <a:avLst/>
          </a:prstGeom>
          <a:solidFill>
            <a:srgbClr val="FFFFCC"/>
          </a:solidFill>
          <a:ln w="2857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tabLst>
                <a:tab pos="2686050" algn="l"/>
              </a:tabLst>
              <a:defRPr>
                <a:solidFill>
                  <a:schemeClr val="tx1"/>
                </a:solidFill>
                <a:latin typeface="Arial" charset="0"/>
                <a:ea typeface="ＭＳ Ｐゴシック" charset="0"/>
              </a:defRPr>
            </a:lvl1pPr>
            <a:lvl2pPr marL="628650">
              <a:tabLst>
                <a:tab pos="2686050" algn="l"/>
              </a:tabLst>
              <a:defRPr>
                <a:solidFill>
                  <a:schemeClr val="tx1"/>
                </a:solidFill>
                <a:latin typeface="Arial" charset="0"/>
                <a:ea typeface="ＭＳ Ｐゴシック" charset="0"/>
              </a:defRPr>
            </a:lvl2pPr>
            <a:lvl3pPr>
              <a:tabLst>
                <a:tab pos="2686050" algn="l"/>
              </a:tabLst>
              <a:defRPr>
                <a:solidFill>
                  <a:schemeClr val="tx1"/>
                </a:solidFill>
                <a:latin typeface="Arial" charset="0"/>
                <a:ea typeface="ＭＳ Ｐゴシック" charset="0"/>
              </a:defRPr>
            </a:lvl3pPr>
            <a:lvl4pPr>
              <a:tabLst>
                <a:tab pos="2686050" algn="l"/>
              </a:tabLst>
              <a:defRPr>
                <a:solidFill>
                  <a:schemeClr val="tx1"/>
                </a:solidFill>
                <a:latin typeface="Arial" charset="0"/>
                <a:ea typeface="ＭＳ Ｐゴシック" charset="0"/>
              </a:defRPr>
            </a:lvl4pPr>
            <a:lvl5pPr>
              <a:tabLst>
                <a:tab pos="2686050" algn="l"/>
              </a:tabLst>
              <a:defRPr>
                <a:solidFill>
                  <a:schemeClr val="tx1"/>
                </a:solidFill>
                <a:latin typeface="Arial" charset="0"/>
                <a:ea typeface="ＭＳ Ｐゴシック" charset="0"/>
              </a:defRPr>
            </a:lvl5pPr>
            <a:lvl6pPr fontAlgn="base">
              <a:spcBef>
                <a:spcPct val="0"/>
              </a:spcBef>
              <a:spcAft>
                <a:spcPct val="0"/>
              </a:spcAft>
              <a:tabLst>
                <a:tab pos="2686050" algn="l"/>
              </a:tabLst>
              <a:defRPr>
                <a:solidFill>
                  <a:schemeClr val="tx1"/>
                </a:solidFill>
                <a:latin typeface="Arial" charset="0"/>
                <a:ea typeface="ＭＳ Ｐゴシック" charset="0"/>
              </a:defRPr>
            </a:lvl6pPr>
            <a:lvl7pPr fontAlgn="base">
              <a:spcBef>
                <a:spcPct val="0"/>
              </a:spcBef>
              <a:spcAft>
                <a:spcPct val="0"/>
              </a:spcAft>
              <a:tabLst>
                <a:tab pos="2686050" algn="l"/>
              </a:tabLst>
              <a:defRPr>
                <a:solidFill>
                  <a:schemeClr val="tx1"/>
                </a:solidFill>
                <a:latin typeface="Arial" charset="0"/>
                <a:ea typeface="ＭＳ Ｐゴシック" charset="0"/>
              </a:defRPr>
            </a:lvl7pPr>
            <a:lvl8pPr fontAlgn="base">
              <a:spcBef>
                <a:spcPct val="0"/>
              </a:spcBef>
              <a:spcAft>
                <a:spcPct val="0"/>
              </a:spcAft>
              <a:tabLst>
                <a:tab pos="2686050" algn="l"/>
              </a:tabLst>
              <a:defRPr>
                <a:solidFill>
                  <a:schemeClr val="tx1"/>
                </a:solidFill>
                <a:latin typeface="Arial" charset="0"/>
                <a:ea typeface="ＭＳ Ｐゴシック" charset="0"/>
              </a:defRPr>
            </a:lvl8pPr>
            <a:lvl9pPr fontAlgn="base">
              <a:spcBef>
                <a:spcPct val="0"/>
              </a:spcBef>
              <a:spcAft>
                <a:spcPct val="0"/>
              </a:spcAft>
              <a:tabLst>
                <a:tab pos="2686050" algn="l"/>
              </a:tabLst>
              <a:defRPr>
                <a:solidFill>
                  <a:schemeClr val="tx1"/>
                </a:solidFill>
                <a:latin typeface="Arial" charset="0"/>
                <a:ea typeface="ＭＳ Ｐゴシック" charset="0"/>
              </a:defRPr>
            </a:lvl9pPr>
          </a:lstStyle>
          <a:p>
            <a:pPr algn="ctr" eaLnBrk="0" hangingPunct="0">
              <a:spcBef>
                <a:spcPct val="50000"/>
              </a:spcBef>
              <a:buClr>
                <a:schemeClr val="tx2"/>
              </a:buClr>
              <a:buSzPct val="75000"/>
              <a:buFont typeface="Wingdings" charset="0"/>
              <a:buNone/>
              <a:defRPr/>
            </a:pPr>
            <a:r>
              <a:rPr kumimoji="1" lang="en-US" sz="3200">
                <a:cs typeface="+mn-cs"/>
              </a:rPr>
              <a:t>In each case the date (age) was completely WRONG!</a:t>
            </a:r>
          </a:p>
        </p:txBody>
      </p:sp>
      <p:sp>
        <p:nvSpPr>
          <p:cNvPr id="17413" name="Text Box 5"/>
          <p:cNvSpPr txBox="1">
            <a:spLocks noChangeArrowheads="1"/>
          </p:cNvSpPr>
          <p:nvPr/>
        </p:nvSpPr>
        <p:spPr bwMode="auto">
          <a:xfrm>
            <a:off x="2144713" y="4518025"/>
            <a:ext cx="4876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3200">
                <a:solidFill>
                  <a:schemeClr val="tx1"/>
                </a:solidFill>
                <a:cs typeface="+mn-cs"/>
              </a:rPr>
              <a:t>What about the dates?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wipe(left)">
                                      <p:cBhvr>
                                        <p:cTn id="11" dur="500"/>
                                        <p:tgtEl>
                                          <p:spTgt spid="17411">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wipe(left)">
                                      <p:cBhvr>
                                        <p:cTn id="15" dur="500"/>
                                        <p:tgtEl>
                                          <p:spTgt spid="17411">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Effect transition="in" filter="wipe(left)">
                                      <p:cBhvr>
                                        <p:cTn id="19" dur="500"/>
                                        <p:tgtEl>
                                          <p:spTgt spid="17411">
                                            <p:txEl>
                                              <p:pRg st="3" end="3"/>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7413"/>
                                        </p:tgtEl>
                                        <p:attrNameLst>
                                          <p:attrName>style.visibility</p:attrName>
                                        </p:attrNameLst>
                                      </p:cBhvr>
                                      <p:to>
                                        <p:strVal val="visible"/>
                                      </p:to>
                                    </p:set>
                                    <p:animEffect transition="in" filter="dissolve">
                                      <p:cBhvr>
                                        <p:cTn id="23" dur="500"/>
                                        <p:tgtEl>
                                          <p:spTgt spid="174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7412"/>
                                        </p:tgtEl>
                                        <p:attrNameLst>
                                          <p:attrName>style.visibility</p:attrName>
                                        </p:attrNameLst>
                                      </p:cBhvr>
                                      <p:to>
                                        <p:strVal val="visible"/>
                                      </p:to>
                                    </p:set>
                                    <p:anim calcmode="lin" valueType="num">
                                      <p:cBhvr>
                                        <p:cTn id="28" dur="500" fill="hold"/>
                                        <p:tgtEl>
                                          <p:spTgt spid="17412"/>
                                        </p:tgtEl>
                                        <p:attrNameLst>
                                          <p:attrName>ppt_w</p:attrName>
                                        </p:attrNameLst>
                                      </p:cBhvr>
                                      <p:tavLst>
                                        <p:tav tm="0">
                                          <p:val>
                                            <p:fltVal val="0"/>
                                          </p:val>
                                        </p:tav>
                                        <p:tav tm="100000">
                                          <p:val>
                                            <p:strVal val="#ppt_w"/>
                                          </p:val>
                                        </p:tav>
                                      </p:tavLst>
                                    </p:anim>
                                    <p:anim calcmode="lin" valueType="num">
                                      <p:cBhvr>
                                        <p:cTn id="29" dur="500" fill="hold"/>
                                        <p:tgtEl>
                                          <p:spTgt spid="17412"/>
                                        </p:tgtEl>
                                        <p:attrNameLst>
                                          <p:attrName>ppt_h</p:attrName>
                                        </p:attrNameLst>
                                      </p:cBhvr>
                                      <p:tavLst>
                                        <p:tav tm="0">
                                          <p:val>
                                            <p:fltVal val="0"/>
                                          </p:val>
                                        </p:tav>
                                        <p:tav tm="100000">
                                          <p:val>
                                            <p:strVal val="#ppt_h"/>
                                          </p:val>
                                        </p:tav>
                                      </p:tavLst>
                                    </p:anim>
                                    <p:anim calcmode="lin" valueType="num">
                                      <p:cBhvr>
                                        <p:cTn id="30" dur="500" fill="hold"/>
                                        <p:tgtEl>
                                          <p:spTgt spid="17412"/>
                                        </p:tgtEl>
                                        <p:attrNameLst>
                                          <p:attrName>style.rotation</p:attrName>
                                        </p:attrNameLst>
                                      </p:cBhvr>
                                      <p:tavLst>
                                        <p:tav tm="0">
                                          <p:val>
                                            <p:fltVal val="90"/>
                                          </p:val>
                                        </p:tav>
                                        <p:tav tm="100000">
                                          <p:val>
                                            <p:fltVal val="0"/>
                                          </p:val>
                                        </p:tav>
                                      </p:tavLst>
                                    </p:anim>
                                    <p:animEffect transition="in" filter="fade">
                                      <p:cBhvr>
                                        <p:cTn id="31"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2" grpId="0" animBg="1"/>
      <p:bldP spid="1741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eaLnBrk="1" hangingPunct="1">
              <a:defRPr/>
            </a:pPr>
            <a:r>
              <a:rPr lang="en-US">
                <a:cs typeface="+mj-cs"/>
              </a:rPr>
              <a:t>Ramapithecus</a:t>
            </a:r>
          </a:p>
        </p:txBody>
      </p:sp>
      <p:sp>
        <p:nvSpPr>
          <p:cNvPr id="319491" name="Rectangle 3"/>
          <p:cNvSpPr>
            <a:spLocks noGrp="1" noChangeArrowheads="1"/>
          </p:cNvSpPr>
          <p:nvPr>
            <p:ph type="body" idx="1"/>
          </p:nvPr>
        </p:nvSpPr>
        <p:spPr>
          <a:xfrm>
            <a:off x="212725" y="1824038"/>
            <a:ext cx="8621713" cy="5033962"/>
          </a:xfrm>
        </p:spPr>
        <p:txBody>
          <a:bodyPr/>
          <a:lstStyle/>
          <a:p>
            <a:pPr marL="0" indent="0" eaLnBrk="1" hangingPunct="1">
              <a:lnSpc>
                <a:spcPct val="90000"/>
              </a:lnSpc>
              <a:buFont typeface="Wingdings" charset="0"/>
              <a:buNone/>
              <a:defRPr/>
            </a:pPr>
            <a:r>
              <a:rPr lang="ja-JP" altLang="en-US">
                <a:latin typeface="Arial"/>
                <a:cs typeface="+mn-cs"/>
              </a:rPr>
              <a:t>“</a:t>
            </a:r>
            <a:r>
              <a:rPr lang="en-US">
                <a:cs typeface="+mn-cs"/>
              </a:rPr>
              <a:t>An extinct group of primates that lived from about 12 to 14 million years ago, …. </a:t>
            </a:r>
          </a:p>
          <a:p>
            <a:pPr marL="0" indent="0" eaLnBrk="1" hangingPunct="1">
              <a:lnSpc>
                <a:spcPct val="90000"/>
              </a:lnSpc>
              <a:buFont typeface="Wingdings" charset="0"/>
              <a:buNone/>
              <a:defRPr/>
            </a:pPr>
            <a:r>
              <a:rPr lang="en-US">
                <a:cs typeface="+mn-cs"/>
              </a:rPr>
              <a:t>Although it was generally an apelike creature, </a:t>
            </a:r>
            <a:r>
              <a:rPr lang="en-US" i="1">
                <a:cs typeface="+mn-cs"/>
              </a:rPr>
              <a:t>Ramapithecus</a:t>
            </a:r>
            <a:r>
              <a:rPr lang="en-US">
                <a:cs typeface="+mn-cs"/>
              </a:rPr>
              <a:t> was considered a possible human ancestor on the basis of the reconstructed jaw and dental characteristics of fragmentary fossils. A complete jaw discovered in 1976 was clearly nonhominid, however, and </a:t>
            </a:r>
            <a:r>
              <a:rPr lang="en-US" i="1">
                <a:cs typeface="+mn-cs"/>
              </a:rPr>
              <a:t>Ramapithecus</a:t>
            </a:r>
            <a:r>
              <a:rPr lang="en-US">
                <a:cs typeface="+mn-cs"/>
              </a:rPr>
              <a:t> is now regarded … to be an ancestor of the orangutan.</a:t>
            </a:r>
            <a:r>
              <a:rPr lang="ja-JP" altLang="en-US">
                <a:latin typeface="Arial"/>
                <a:cs typeface="+mn-cs"/>
              </a:rPr>
              <a:t>”</a:t>
            </a:r>
            <a:r>
              <a:rPr lang="en-US">
                <a:cs typeface="+mn-cs"/>
              </a:rPr>
              <a:t> </a:t>
            </a:r>
          </a:p>
        </p:txBody>
      </p:sp>
      <p:sp>
        <p:nvSpPr>
          <p:cNvPr id="319492" name="Text Box 4"/>
          <p:cNvSpPr txBox="1">
            <a:spLocks noChangeArrowheads="1"/>
          </p:cNvSpPr>
          <p:nvPr/>
        </p:nvSpPr>
        <p:spPr bwMode="auto">
          <a:xfrm>
            <a:off x="481013" y="1146175"/>
            <a:ext cx="83153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The Columbia Encyclopedia, Sixth Edition.  2001.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9492"/>
                                        </p:tgtEl>
                                        <p:attrNameLst>
                                          <p:attrName>style.visibility</p:attrName>
                                        </p:attrNameLst>
                                      </p:cBhvr>
                                      <p:to>
                                        <p:strVal val="visible"/>
                                      </p:to>
                                    </p:set>
                                    <p:animEffect transition="in" filter="fade">
                                      <p:cBhvr>
                                        <p:cTn id="7" dur="500"/>
                                        <p:tgtEl>
                                          <p:spTgt spid="3194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9491">
                                            <p:txEl>
                                              <p:pRg st="0" end="0"/>
                                            </p:txEl>
                                          </p:spTgt>
                                        </p:tgtEl>
                                        <p:attrNameLst>
                                          <p:attrName>style.visibility</p:attrName>
                                        </p:attrNameLst>
                                      </p:cBhvr>
                                      <p:to>
                                        <p:strVal val="visible"/>
                                      </p:to>
                                    </p:set>
                                    <p:animEffect transition="in" filter="fade">
                                      <p:cBhvr>
                                        <p:cTn id="12" dur="500"/>
                                        <p:tgtEl>
                                          <p:spTgt spid="3194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9491">
                                            <p:txEl>
                                              <p:pRg st="1" end="1"/>
                                            </p:txEl>
                                          </p:spTgt>
                                        </p:tgtEl>
                                        <p:attrNameLst>
                                          <p:attrName>style.visibility</p:attrName>
                                        </p:attrNameLst>
                                      </p:cBhvr>
                                      <p:to>
                                        <p:strVal val="visible"/>
                                      </p:to>
                                    </p:set>
                                    <p:animEffect transition="in" filter="fade">
                                      <p:cBhvr>
                                        <p:cTn id="17" dur="500"/>
                                        <p:tgtEl>
                                          <p:spTgt spid="319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build="p"/>
      <p:bldP spid="3194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apeman2"/>
          <p:cNvPicPr>
            <a:picLocks noChangeAspect="1" noChangeArrowheads="1"/>
          </p:cNvPicPr>
          <p:nvPr/>
        </p:nvPicPr>
        <p:blipFill>
          <a:blip r:embed="rId2">
            <a:lum bright="36000" contrast="-70000"/>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3219" name="WordArt 3"/>
          <p:cNvSpPr>
            <a:spLocks noChangeArrowheads="1" noChangeShapeType="1" noTextEdit="1"/>
          </p:cNvSpPr>
          <p:nvPr/>
        </p:nvSpPr>
        <p:spPr bwMode="auto">
          <a:xfrm>
            <a:off x="1314450" y="449263"/>
            <a:ext cx="6515100" cy="87312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66"/>
                </a:solidFill>
                <a:effectLst>
                  <a:prstShdw prst="shdw17" dist="17961" dir="2700000">
                    <a:srgbClr val="00003D">
                      <a:alpha val="74997"/>
                    </a:srgbClr>
                  </a:prstShdw>
                </a:effectLst>
                <a:latin typeface="Arial Black"/>
                <a:ea typeface="Arial Black"/>
                <a:cs typeface="Arial Black"/>
              </a:rPr>
              <a:t>Two Case Studies</a:t>
            </a:r>
          </a:p>
        </p:txBody>
      </p:sp>
      <p:sp>
        <p:nvSpPr>
          <p:cNvPr id="393220" name="Text Box 4"/>
          <p:cNvSpPr txBox="1">
            <a:spLocks noChangeArrowheads="1"/>
          </p:cNvSpPr>
          <p:nvPr/>
        </p:nvSpPr>
        <p:spPr bwMode="auto">
          <a:xfrm>
            <a:off x="477838" y="1493838"/>
            <a:ext cx="8404225" cy="1433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20000"/>
              </a:spcBef>
              <a:defRPr/>
            </a:pPr>
            <a:r>
              <a:rPr lang="en-US" sz="4000" b="1">
                <a:solidFill>
                  <a:srgbClr val="000066"/>
                </a:solidFill>
                <a:effectLst>
                  <a:outerShdw blurRad="38100" dist="38100" dir="2700000" algn="tl">
                    <a:srgbClr val="DDDDDD"/>
                  </a:outerShdw>
                </a:effectLst>
                <a:cs typeface="+mn-cs"/>
              </a:rPr>
              <a:t>Neandertals</a:t>
            </a:r>
          </a:p>
          <a:p>
            <a:pPr algn="ctr" eaLnBrk="0" hangingPunct="0">
              <a:spcBef>
                <a:spcPct val="20000"/>
              </a:spcBef>
              <a:defRPr/>
            </a:pPr>
            <a:r>
              <a:rPr lang="en-US" sz="4000" b="1">
                <a:solidFill>
                  <a:srgbClr val="000066"/>
                </a:solidFill>
                <a:effectLst>
                  <a:outerShdw blurRad="38100" dist="38100" dir="2700000" algn="tl">
                    <a:srgbClr val="DDDDDD"/>
                  </a:outerShdw>
                </a:effectLst>
                <a:cs typeface="+mn-cs"/>
              </a:rPr>
              <a:t>Lucy and the Australopithicines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93219"/>
                                        </p:tgtEl>
                                        <p:attrNameLst>
                                          <p:attrName>style.visibility</p:attrName>
                                        </p:attrNameLst>
                                      </p:cBhvr>
                                      <p:to>
                                        <p:strVal val="visible"/>
                                      </p:to>
                                    </p:set>
                                    <p:animEffect transition="in" filter="fade">
                                      <p:cBhvr>
                                        <p:cTn id="7" dur="800" decel="100000"/>
                                        <p:tgtEl>
                                          <p:spTgt spid="393219"/>
                                        </p:tgtEl>
                                      </p:cBhvr>
                                    </p:animEffect>
                                    <p:anim calcmode="lin" valueType="num">
                                      <p:cBhvr>
                                        <p:cTn id="8" dur="800" decel="100000" fill="hold"/>
                                        <p:tgtEl>
                                          <p:spTgt spid="393219"/>
                                        </p:tgtEl>
                                        <p:attrNameLst>
                                          <p:attrName>style.rotation</p:attrName>
                                        </p:attrNameLst>
                                      </p:cBhvr>
                                      <p:tavLst>
                                        <p:tav tm="0">
                                          <p:val>
                                            <p:fltVal val="-90"/>
                                          </p:val>
                                        </p:tav>
                                        <p:tav tm="100000">
                                          <p:val>
                                            <p:fltVal val="0"/>
                                          </p:val>
                                        </p:tav>
                                      </p:tavLst>
                                    </p:anim>
                                    <p:anim calcmode="lin" valueType="num">
                                      <p:cBhvr>
                                        <p:cTn id="9" dur="800" decel="100000" fill="hold"/>
                                        <p:tgtEl>
                                          <p:spTgt spid="393219"/>
                                        </p:tgtEl>
                                        <p:attrNameLst>
                                          <p:attrName>ppt_x</p:attrName>
                                        </p:attrNameLst>
                                      </p:cBhvr>
                                      <p:tavLst>
                                        <p:tav tm="0">
                                          <p:val>
                                            <p:strVal val="#ppt_x+0.4"/>
                                          </p:val>
                                        </p:tav>
                                        <p:tav tm="100000">
                                          <p:val>
                                            <p:strVal val="#ppt_x-0.05"/>
                                          </p:val>
                                        </p:tav>
                                      </p:tavLst>
                                    </p:anim>
                                    <p:anim calcmode="lin" valueType="num">
                                      <p:cBhvr>
                                        <p:cTn id="10" dur="800" decel="100000" fill="hold"/>
                                        <p:tgtEl>
                                          <p:spTgt spid="393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93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93219"/>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93220"/>
                                        </p:tgtEl>
                                        <p:attrNameLst>
                                          <p:attrName>style.visibility</p:attrName>
                                        </p:attrNameLst>
                                      </p:cBhvr>
                                      <p:to>
                                        <p:strVal val="visible"/>
                                      </p:to>
                                    </p:set>
                                    <p:animEffect transition="in" filter="wipe(up)">
                                      <p:cBhvr>
                                        <p:cTn id="16" dur="500"/>
                                        <p:tgtEl>
                                          <p:spTgt spid="393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animBg="1"/>
      <p:bldP spid="3932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509588" y="0"/>
            <a:ext cx="8620125" cy="1143000"/>
          </a:xfrm>
        </p:spPr>
        <p:txBody>
          <a:bodyPr/>
          <a:lstStyle/>
          <a:p>
            <a:pPr eaLnBrk="1" hangingPunct="1">
              <a:defRPr/>
            </a:pPr>
            <a:r>
              <a:rPr lang="en-US" sz="5400">
                <a:cs typeface="+mj-cs"/>
              </a:rPr>
              <a:t>Topics</a:t>
            </a:r>
          </a:p>
        </p:txBody>
      </p:sp>
      <p:sp>
        <p:nvSpPr>
          <p:cNvPr id="2053" name="Rectangle 5"/>
          <p:cNvSpPr>
            <a:spLocks noGrp="1" noChangeArrowheads="1"/>
          </p:cNvSpPr>
          <p:nvPr>
            <p:ph type="body" idx="1"/>
          </p:nvPr>
        </p:nvSpPr>
        <p:spPr/>
        <p:txBody>
          <a:bodyPr/>
          <a:lstStyle/>
          <a:p>
            <a:pPr eaLnBrk="1" hangingPunct="1">
              <a:lnSpc>
                <a:spcPct val="90000"/>
              </a:lnSpc>
              <a:buSzPct val="65000"/>
              <a:defRPr/>
            </a:pPr>
            <a:r>
              <a:rPr lang="en-US">
                <a:cs typeface="+mn-cs"/>
              </a:rPr>
              <a:t>A history of apemen – the track record</a:t>
            </a:r>
          </a:p>
          <a:p>
            <a:pPr eaLnBrk="1" hangingPunct="1">
              <a:lnSpc>
                <a:spcPct val="90000"/>
              </a:lnSpc>
              <a:buSzPct val="65000"/>
              <a:defRPr/>
            </a:pPr>
            <a:r>
              <a:rPr lang="en-US">
                <a:cs typeface="+mn-cs"/>
              </a:rPr>
              <a:t>Two case studies</a:t>
            </a:r>
          </a:p>
          <a:p>
            <a:pPr marL="914400" lvl="1" indent="-457200" eaLnBrk="1" hangingPunct="1">
              <a:lnSpc>
                <a:spcPct val="90000"/>
              </a:lnSpc>
              <a:buSzPct val="95000"/>
              <a:buFont typeface="Wingdings" charset="0"/>
              <a:buAutoNum type="arabicPeriod"/>
              <a:defRPr/>
            </a:pPr>
            <a:r>
              <a:rPr lang="en-US"/>
              <a:t>Neandertals</a:t>
            </a:r>
          </a:p>
          <a:p>
            <a:pPr marL="914400" lvl="1" indent="-457200" eaLnBrk="1" hangingPunct="1">
              <a:lnSpc>
                <a:spcPct val="90000"/>
              </a:lnSpc>
              <a:buSzPct val="95000"/>
              <a:buFont typeface="Wingdings" charset="0"/>
              <a:buAutoNum type="arabicPeriod"/>
              <a:defRPr/>
            </a:pPr>
            <a:r>
              <a:rPr lang="en-US"/>
              <a:t>Australopithecines and Lucy</a:t>
            </a:r>
          </a:p>
          <a:p>
            <a:pPr eaLnBrk="1" hangingPunct="1">
              <a:lnSpc>
                <a:spcPct val="90000"/>
              </a:lnSpc>
              <a:defRPr/>
            </a:pPr>
            <a:r>
              <a:rPr lang="en-US">
                <a:cs typeface="+mn-cs"/>
              </a:rPr>
              <a:t>How evolution hinders critical thinking</a:t>
            </a:r>
          </a:p>
          <a:p>
            <a:pPr eaLnBrk="1" hangingPunct="1">
              <a:lnSpc>
                <a:spcPct val="90000"/>
              </a:lnSpc>
              <a:buSzPct val="65000"/>
              <a:defRPr/>
            </a:pPr>
            <a:r>
              <a:rPr lang="en-US">
                <a:cs typeface="+mn-cs"/>
              </a:rPr>
              <a:t>Mechanism for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wipe(down)">
                                      <p:cBhvr>
                                        <p:cTn id="7" dur="500"/>
                                        <p:tgtEl>
                                          <p:spTgt spid="2053">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animEffect transition="in" filter="wipe(down)">
                                      <p:cBhvr>
                                        <p:cTn id="11" dur="500"/>
                                        <p:tgtEl>
                                          <p:spTgt spid="2053">
                                            <p:txEl>
                                              <p:pRg st="1" end="1"/>
                                            </p:txEl>
                                          </p:spTgt>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53">
                                            <p:txEl>
                                              <p:pRg st="2" end="2"/>
                                            </p:txEl>
                                          </p:spTgt>
                                        </p:tgtEl>
                                        <p:attrNameLst>
                                          <p:attrName>style.visibility</p:attrName>
                                        </p:attrNameLst>
                                      </p:cBhvr>
                                      <p:to>
                                        <p:strVal val="visible"/>
                                      </p:to>
                                    </p:set>
                                    <p:animEffect transition="in" filter="wipe(down)">
                                      <p:cBhvr>
                                        <p:cTn id="15" dur="500"/>
                                        <p:tgtEl>
                                          <p:spTgt spid="2053">
                                            <p:txEl>
                                              <p:pRg st="2" end="2"/>
                                            </p:txEl>
                                          </p:spTgt>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53">
                                            <p:txEl>
                                              <p:pRg st="3" end="3"/>
                                            </p:txEl>
                                          </p:spTgt>
                                        </p:tgtEl>
                                        <p:attrNameLst>
                                          <p:attrName>style.visibility</p:attrName>
                                        </p:attrNameLst>
                                      </p:cBhvr>
                                      <p:to>
                                        <p:strVal val="visible"/>
                                      </p:to>
                                    </p:set>
                                    <p:animEffect transition="in" filter="wipe(down)">
                                      <p:cBhvr>
                                        <p:cTn id="19" dur="500"/>
                                        <p:tgtEl>
                                          <p:spTgt spid="2053">
                                            <p:txEl>
                                              <p:pRg st="3" end="3"/>
                                            </p:txEl>
                                          </p:spTgt>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053">
                                            <p:txEl>
                                              <p:pRg st="4" end="4"/>
                                            </p:txEl>
                                          </p:spTgt>
                                        </p:tgtEl>
                                        <p:attrNameLst>
                                          <p:attrName>style.visibility</p:attrName>
                                        </p:attrNameLst>
                                      </p:cBhvr>
                                      <p:to>
                                        <p:strVal val="visible"/>
                                      </p:to>
                                    </p:set>
                                    <p:animEffect transition="in" filter="wipe(down)">
                                      <p:cBhvr>
                                        <p:cTn id="23" dur="500"/>
                                        <p:tgtEl>
                                          <p:spTgt spid="2053">
                                            <p:txEl>
                                              <p:pRg st="4" end="4"/>
                                            </p:txEl>
                                          </p:spTgt>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053">
                                            <p:txEl>
                                              <p:pRg st="5" end="5"/>
                                            </p:txEl>
                                          </p:spTgt>
                                        </p:tgtEl>
                                        <p:attrNameLst>
                                          <p:attrName>style.visibility</p:attrName>
                                        </p:attrNameLst>
                                      </p:cBhvr>
                                      <p:to>
                                        <p:strVal val="visible"/>
                                      </p:to>
                                    </p:set>
                                    <p:animEffect transition="in" filter="wipe(down)">
                                      <p:cBhvr>
                                        <p:cTn id="27" dur="500"/>
                                        <p:tgtEl>
                                          <p:spTgt spid="20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apeman2"/>
          <p:cNvPicPr>
            <a:picLocks noChangeAspect="1" noChangeArrowheads="1"/>
          </p:cNvPicPr>
          <p:nvPr/>
        </p:nvPicPr>
        <p:blipFill>
          <a:blip r:embed="rId2">
            <a:lum bright="36000" contrast="-70000"/>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4" name="WordArt 5"/>
          <p:cNvSpPr>
            <a:spLocks noChangeArrowheads="1" noChangeShapeType="1" noTextEdit="1"/>
          </p:cNvSpPr>
          <p:nvPr/>
        </p:nvSpPr>
        <p:spPr bwMode="auto">
          <a:xfrm>
            <a:off x="1409700" y="1338263"/>
            <a:ext cx="6515100" cy="1017587"/>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66"/>
                </a:solidFill>
                <a:effectLst>
                  <a:prstShdw prst="shdw17" dist="17961" dir="2700000">
                    <a:srgbClr val="00003D">
                      <a:alpha val="74997"/>
                    </a:srgbClr>
                  </a:prstShdw>
                </a:effectLst>
                <a:latin typeface="Arial Black"/>
                <a:ea typeface="Arial Black"/>
                <a:cs typeface="Arial Black"/>
              </a:rPr>
              <a:t>Neandertals</a:t>
            </a:r>
          </a:p>
        </p:txBody>
      </p:sp>
      <p:sp>
        <p:nvSpPr>
          <p:cNvPr id="57350" name="Text Box 6"/>
          <p:cNvSpPr txBox="1">
            <a:spLocks noChangeArrowheads="1"/>
          </p:cNvSpPr>
          <p:nvPr/>
        </p:nvSpPr>
        <p:spPr bwMode="auto">
          <a:xfrm>
            <a:off x="1695450" y="409575"/>
            <a:ext cx="5675313"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4000" b="1">
                <a:solidFill>
                  <a:srgbClr val="000066"/>
                </a:solidFill>
                <a:cs typeface="+mn-cs"/>
              </a:rPr>
              <a:t>Case Study 1</a:t>
            </a:r>
          </a:p>
        </p:txBody>
      </p:sp>
      <p:pic>
        <p:nvPicPr>
          <p:cNvPr id="23556" name="Picture 8" descr="neandertal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44925" y="2498725"/>
            <a:ext cx="1725613" cy="4127500"/>
          </a:xfrm>
          <a:prstGeom prst="rect">
            <a:avLst/>
          </a:prstGeom>
          <a:noFill/>
          <a:ln w="38100">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pPr eaLnBrk="1" hangingPunct="1">
              <a:defRPr/>
            </a:pPr>
            <a:r>
              <a:rPr lang="en-US">
                <a:cs typeface="+mj-cs"/>
              </a:rPr>
              <a:t>Neandertals</a:t>
            </a:r>
          </a:p>
        </p:txBody>
      </p:sp>
      <p:sp>
        <p:nvSpPr>
          <p:cNvPr id="21509" name="Text Box 5"/>
          <p:cNvSpPr txBox="1">
            <a:spLocks noChangeArrowheads="1"/>
          </p:cNvSpPr>
          <p:nvPr/>
        </p:nvSpPr>
        <p:spPr bwMode="auto">
          <a:xfrm>
            <a:off x="1300163" y="5710238"/>
            <a:ext cx="64579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3600">
                <a:solidFill>
                  <a:schemeClr val="tx1"/>
                </a:solidFill>
                <a:cs typeface="+mn-cs"/>
              </a:rPr>
              <a:t>Original Drawing of Neandertal</a:t>
            </a:r>
          </a:p>
        </p:txBody>
      </p:sp>
      <p:grpSp>
        <p:nvGrpSpPr>
          <p:cNvPr id="24579" name="Group 12"/>
          <p:cNvGrpSpPr>
            <a:grpSpLocks/>
          </p:cNvGrpSpPr>
          <p:nvPr/>
        </p:nvGrpSpPr>
        <p:grpSpPr bwMode="auto">
          <a:xfrm>
            <a:off x="1538288" y="1481138"/>
            <a:ext cx="6024562" cy="4181475"/>
            <a:chOff x="969" y="933"/>
            <a:chExt cx="3795" cy="2634"/>
          </a:xfrm>
        </p:grpSpPr>
        <p:sp>
          <p:nvSpPr>
            <p:cNvPr id="24580" name="Rectangle 10"/>
            <p:cNvSpPr>
              <a:spLocks noChangeArrowheads="1"/>
            </p:cNvSpPr>
            <p:nvPr/>
          </p:nvSpPr>
          <p:spPr bwMode="auto">
            <a:xfrm>
              <a:off x="969" y="933"/>
              <a:ext cx="3795" cy="2634"/>
            </a:xfrm>
            <a:prstGeom prst="rect">
              <a:avLst/>
            </a:prstGeom>
            <a:solidFill>
              <a:srgbClr val="000066"/>
            </a:solidFill>
            <a:ln>
              <a:noFill/>
            </a:ln>
            <a:effectLst>
              <a:prstShdw prst="shdw17" dist="17961" dir="2700000">
                <a:srgbClr val="00003D">
                  <a:alpha val="74997"/>
                </a:srgbClr>
              </a:prstShdw>
            </a:effectLst>
            <a:extLst>
              <a:ext uri="{91240B29-F687-4f45-9708-019B960494DF}">
                <a14:hiddenLine xmlns:a14="http://schemas.microsoft.com/office/drawing/2010/main" xmlns="" w="9525">
                  <a:solidFill>
                    <a:schemeClr val="accent2"/>
                  </a:solidFill>
                  <a:miter lim="800000"/>
                  <a:headEnd/>
                  <a:tailEnd/>
                </a14:hiddenLine>
              </a:ext>
            </a:extLst>
          </p:spPr>
          <p:txBody>
            <a:bodyPr wrap="none" anchor="ctr"/>
            <a:lstStyle/>
            <a:p>
              <a:endParaRPr lang="en-US"/>
            </a:p>
          </p:txBody>
        </p:sp>
        <p:pic>
          <p:nvPicPr>
            <p:cNvPr id="24581" name="Picture 11" descr="neanderta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44" y="1115"/>
              <a:ext cx="3448" cy="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accent2"/>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slide(fromBottom)">
                                      <p:cBhvr>
                                        <p:cTn id="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a:cs typeface="+mj-cs"/>
              </a:rPr>
              <a:t>Neandertals</a:t>
            </a:r>
          </a:p>
        </p:txBody>
      </p:sp>
      <p:sp>
        <p:nvSpPr>
          <p:cNvPr id="23555" name="Rectangle 3"/>
          <p:cNvSpPr>
            <a:spLocks noGrp="1" noChangeArrowheads="1"/>
          </p:cNvSpPr>
          <p:nvPr>
            <p:ph type="body" idx="1"/>
          </p:nvPr>
        </p:nvSpPr>
        <p:spPr>
          <a:xfrm>
            <a:off x="209550" y="1828800"/>
            <a:ext cx="8229600" cy="1341438"/>
          </a:xfrm>
        </p:spPr>
        <p:txBody>
          <a:bodyPr/>
          <a:lstStyle/>
          <a:p>
            <a:pPr eaLnBrk="1" hangingPunct="1">
              <a:defRPr/>
            </a:pPr>
            <a:r>
              <a:rPr lang="en-US">
                <a:cs typeface="+mn-cs"/>
              </a:rPr>
              <a:t>Constructed to look ape-like</a:t>
            </a:r>
          </a:p>
          <a:p>
            <a:pPr eaLnBrk="1" hangingPunct="1">
              <a:defRPr/>
            </a:pPr>
            <a:r>
              <a:rPr lang="en-US">
                <a:cs typeface="+mn-cs"/>
              </a:rPr>
              <a:t>Brain capacity about 200 cc larger</a:t>
            </a:r>
          </a:p>
        </p:txBody>
      </p:sp>
      <p:sp>
        <p:nvSpPr>
          <p:cNvPr id="23556" name="Text Box 4"/>
          <p:cNvSpPr txBox="1">
            <a:spLocks noChangeArrowheads="1"/>
          </p:cNvSpPr>
          <p:nvPr/>
        </p:nvSpPr>
        <p:spPr bwMode="auto">
          <a:xfrm>
            <a:off x="209550" y="1174750"/>
            <a:ext cx="89344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spcBef>
                <a:spcPct val="50000"/>
              </a:spcBef>
              <a:buClr>
                <a:srgbClr val="000066"/>
              </a:buClr>
              <a:buSzPct val="70000"/>
              <a:buFont typeface="Wingdings" charset="0"/>
              <a:buChar char="u"/>
              <a:defRPr/>
            </a:pPr>
            <a:r>
              <a:rPr kumimoji="1" lang="en-US" sz="3200">
                <a:solidFill>
                  <a:srgbClr val="000000"/>
                </a:solidFill>
                <a:cs typeface="+mn-cs"/>
              </a:rPr>
              <a:t>First found near Dusseldorf, Germany in 1856</a:t>
            </a:r>
          </a:p>
        </p:txBody>
      </p:sp>
      <p:sp>
        <p:nvSpPr>
          <p:cNvPr id="23560" name="Text Box 8"/>
          <p:cNvSpPr txBox="1">
            <a:spLocks noChangeArrowheads="1"/>
          </p:cNvSpPr>
          <p:nvPr/>
        </p:nvSpPr>
        <p:spPr bwMode="auto">
          <a:xfrm>
            <a:off x="385763" y="3148013"/>
            <a:ext cx="8394700" cy="588962"/>
          </a:xfrm>
          <a:prstGeom prst="rect">
            <a:avLst/>
          </a:prstGeom>
          <a:solidFill>
            <a:srgbClr val="000066"/>
          </a:solidFill>
          <a:ln w="952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eaLnBrk="0" hangingPunct="0">
              <a:spcBef>
                <a:spcPct val="50000"/>
              </a:spcBef>
              <a:defRPr/>
            </a:pPr>
            <a:r>
              <a:rPr kumimoji="1" lang="en-US" sz="3200">
                <a:solidFill>
                  <a:schemeClr val="bg1"/>
                </a:solidFill>
                <a:cs typeface="+mn-cs"/>
              </a:rPr>
              <a:t>Initial construction discovered to be wrong</a:t>
            </a:r>
          </a:p>
        </p:txBody>
      </p:sp>
      <p:sp>
        <p:nvSpPr>
          <p:cNvPr id="23562" name="Text Box 10"/>
          <p:cNvSpPr txBox="1">
            <a:spLocks noChangeArrowheads="1"/>
          </p:cNvSpPr>
          <p:nvPr/>
        </p:nvSpPr>
        <p:spPr bwMode="auto">
          <a:xfrm>
            <a:off x="285750" y="3924300"/>
            <a:ext cx="5703888" cy="235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lnSpc>
                <a:spcPct val="90000"/>
              </a:lnSpc>
              <a:spcBef>
                <a:spcPct val="20000"/>
              </a:spcBef>
              <a:buClr>
                <a:srgbClr val="000066"/>
              </a:buClr>
              <a:buSzPct val="70000"/>
              <a:buFont typeface="Wingdings" charset="0"/>
              <a:buChar char="u"/>
              <a:defRPr/>
            </a:pPr>
            <a:r>
              <a:rPr kumimoji="1" lang="en-US">
                <a:cs typeface="+mn-cs"/>
              </a:rPr>
              <a:t>Used jewelry</a:t>
            </a:r>
          </a:p>
          <a:p>
            <a:pPr eaLnBrk="0" hangingPunct="0">
              <a:lnSpc>
                <a:spcPct val="90000"/>
              </a:lnSpc>
              <a:spcBef>
                <a:spcPct val="20000"/>
              </a:spcBef>
              <a:buClr>
                <a:srgbClr val="000066"/>
              </a:buClr>
              <a:buSzPct val="70000"/>
              <a:buFont typeface="Wingdings" charset="0"/>
              <a:buChar char="u"/>
              <a:defRPr/>
            </a:pPr>
            <a:r>
              <a:rPr kumimoji="1" lang="en-US">
                <a:cs typeface="+mn-cs"/>
              </a:rPr>
              <a:t>Used musical instruments</a:t>
            </a:r>
          </a:p>
          <a:p>
            <a:pPr eaLnBrk="0" hangingPunct="0">
              <a:lnSpc>
                <a:spcPct val="90000"/>
              </a:lnSpc>
              <a:spcBef>
                <a:spcPct val="20000"/>
              </a:spcBef>
              <a:buClr>
                <a:srgbClr val="000066"/>
              </a:buClr>
              <a:buSzPct val="70000"/>
              <a:buFont typeface="Wingdings" charset="0"/>
              <a:buChar char="u"/>
              <a:defRPr/>
            </a:pPr>
            <a:r>
              <a:rPr kumimoji="1" lang="en-US">
                <a:cs typeface="+mn-cs"/>
              </a:rPr>
              <a:t>Did cave paintings</a:t>
            </a:r>
          </a:p>
          <a:p>
            <a:pPr eaLnBrk="0" hangingPunct="0">
              <a:lnSpc>
                <a:spcPct val="90000"/>
              </a:lnSpc>
              <a:spcBef>
                <a:spcPct val="20000"/>
              </a:spcBef>
              <a:buClr>
                <a:srgbClr val="000066"/>
              </a:buClr>
              <a:buSzPct val="70000"/>
              <a:buFont typeface="Wingdings" charset="0"/>
              <a:buChar char="u"/>
              <a:defRPr/>
            </a:pPr>
            <a:r>
              <a:rPr kumimoji="1" lang="en-US">
                <a:cs typeface="+mn-cs"/>
              </a:rPr>
              <a:t>Capable of speech</a:t>
            </a:r>
          </a:p>
          <a:p>
            <a:pPr eaLnBrk="0" hangingPunct="0">
              <a:lnSpc>
                <a:spcPct val="90000"/>
              </a:lnSpc>
              <a:spcBef>
                <a:spcPct val="20000"/>
              </a:spcBef>
              <a:buClr>
                <a:srgbClr val="000066"/>
              </a:buClr>
              <a:buSzPct val="70000"/>
              <a:buFont typeface="Wingdings" charset="0"/>
              <a:buChar char="u"/>
              <a:defRPr/>
            </a:pPr>
            <a:r>
              <a:rPr kumimoji="1" lang="en-US">
                <a:cs typeface="+mn-cs"/>
              </a:rPr>
              <a:t>Buried their dead</a:t>
            </a:r>
            <a:endParaRPr lang="en-US" sz="1800">
              <a:cs typeface="+mn-cs"/>
            </a:endParaRPr>
          </a:p>
        </p:txBody>
      </p:sp>
      <p:pic>
        <p:nvPicPr>
          <p:cNvPr id="25606" name="Picture 13" descr="neanderth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68925" y="4468813"/>
            <a:ext cx="1681163" cy="2116137"/>
          </a:xfrm>
          <a:prstGeom prst="rect">
            <a:avLst/>
          </a:prstGeom>
          <a:noFill/>
          <a:ln w="38100">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pic>
        <p:nvPicPr>
          <p:cNvPr id="23567" name="Picture 15" descr="neandertal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73913" y="4456113"/>
            <a:ext cx="1695450" cy="2128837"/>
          </a:xfrm>
          <a:prstGeom prst="rect">
            <a:avLst/>
          </a:prstGeom>
          <a:noFill/>
          <a:ln w="38100">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fade">
                                      <p:cBhvr>
                                        <p:cTn id="17" dur="5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60"/>
                                        </p:tgtEl>
                                        <p:attrNameLst>
                                          <p:attrName>style.visibility</p:attrName>
                                        </p:attrNameLst>
                                      </p:cBhvr>
                                      <p:to>
                                        <p:strVal val="visible"/>
                                      </p:to>
                                    </p:set>
                                    <p:animEffect transition="in" filter="dissolve">
                                      <p:cBhvr>
                                        <p:cTn id="22" dur="500"/>
                                        <p:tgtEl>
                                          <p:spTgt spid="23560"/>
                                        </p:tgtEl>
                                      </p:cBhvr>
                                    </p:animEffect>
                                  </p:childTnLst>
                                </p:cTn>
                              </p:par>
                            </p:childTnLst>
                          </p:cTn>
                        </p:par>
                        <p:par>
                          <p:cTn id="23" fill="hold" nodeType="afterGroup">
                            <p:stCondLst>
                              <p:cond delay="500"/>
                            </p:stCondLst>
                            <p:childTnLst>
                              <p:par>
                                <p:cTn id="24" presetID="35" presetClass="entr" presetSubtype="0" fill="hold" nodeType="afterEffect">
                                  <p:stCondLst>
                                    <p:cond delay="0"/>
                                  </p:stCondLst>
                                  <p:childTnLst>
                                    <p:set>
                                      <p:cBhvr>
                                        <p:cTn id="25" dur="1" fill="hold">
                                          <p:stCondLst>
                                            <p:cond delay="0"/>
                                          </p:stCondLst>
                                        </p:cTn>
                                        <p:tgtEl>
                                          <p:spTgt spid="23567"/>
                                        </p:tgtEl>
                                        <p:attrNameLst>
                                          <p:attrName>style.visibility</p:attrName>
                                        </p:attrNameLst>
                                      </p:cBhvr>
                                      <p:to>
                                        <p:strVal val="visible"/>
                                      </p:to>
                                    </p:set>
                                    <p:animEffect transition="in" filter="fade">
                                      <p:cBhvr>
                                        <p:cTn id="26" dur="1000"/>
                                        <p:tgtEl>
                                          <p:spTgt spid="23567"/>
                                        </p:tgtEl>
                                      </p:cBhvr>
                                    </p:animEffect>
                                    <p:anim calcmode="lin" valueType="num">
                                      <p:cBhvr>
                                        <p:cTn id="27" dur="1000" fill="hold"/>
                                        <p:tgtEl>
                                          <p:spTgt spid="23567"/>
                                        </p:tgtEl>
                                        <p:attrNameLst>
                                          <p:attrName>style.rotation</p:attrName>
                                        </p:attrNameLst>
                                      </p:cBhvr>
                                      <p:tavLst>
                                        <p:tav tm="0">
                                          <p:val>
                                            <p:fltVal val="720"/>
                                          </p:val>
                                        </p:tav>
                                        <p:tav tm="100000">
                                          <p:val>
                                            <p:fltVal val="0"/>
                                          </p:val>
                                        </p:tav>
                                      </p:tavLst>
                                    </p:anim>
                                    <p:anim calcmode="lin" valueType="num">
                                      <p:cBhvr>
                                        <p:cTn id="28" dur="1000" fill="hold"/>
                                        <p:tgtEl>
                                          <p:spTgt spid="23567"/>
                                        </p:tgtEl>
                                        <p:attrNameLst>
                                          <p:attrName>ppt_h</p:attrName>
                                        </p:attrNameLst>
                                      </p:cBhvr>
                                      <p:tavLst>
                                        <p:tav tm="0">
                                          <p:val>
                                            <p:fltVal val="0"/>
                                          </p:val>
                                        </p:tav>
                                        <p:tav tm="100000">
                                          <p:val>
                                            <p:strVal val="#ppt_h"/>
                                          </p:val>
                                        </p:tav>
                                      </p:tavLst>
                                    </p:anim>
                                    <p:anim calcmode="lin" valueType="num">
                                      <p:cBhvr>
                                        <p:cTn id="29" dur="1000" fill="hold"/>
                                        <p:tgtEl>
                                          <p:spTgt spid="23567"/>
                                        </p:tgtEl>
                                        <p:attrNameLst>
                                          <p:attrName>ppt_w</p:attrName>
                                        </p:attrNameLst>
                                      </p:cBhvr>
                                      <p:tavLst>
                                        <p:tav tm="0">
                                          <p:val>
                                            <p:fltVal val="0"/>
                                          </p:val>
                                        </p:tav>
                                        <p:tav tm="100000">
                                          <p:val>
                                            <p:strVal val="#ppt_w"/>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562"/>
                                        </p:tgtEl>
                                        <p:attrNameLst>
                                          <p:attrName>style.visibility</p:attrName>
                                        </p:attrNameLst>
                                      </p:cBhvr>
                                      <p:to>
                                        <p:strVal val="visible"/>
                                      </p:to>
                                    </p:set>
                                    <p:animEffect transition="in" filter="wipe(left)">
                                      <p:cBhvr>
                                        <p:cTn id="34"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6" grpId="0" autoUpdateAnimBg="0"/>
      <p:bldP spid="23560" grpId="0" animBg="1" autoUpdateAnimBg="0"/>
      <p:bldP spid="2356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defRPr/>
            </a:pPr>
            <a:r>
              <a:rPr lang="en-US">
                <a:cs typeface="+mj-cs"/>
              </a:rPr>
              <a:t>Neandertal Burial Cites</a:t>
            </a:r>
          </a:p>
        </p:txBody>
      </p:sp>
      <p:sp>
        <p:nvSpPr>
          <p:cNvPr id="254979" name="Rectangle 3"/>
          <p:cNvSpPr>
            <a:spLocks noGrp="1" noChangeArrowheads="1"/>
          </p:cNvSpPr>
          <p:nvPr>
            <p:ph type="body" idx="1"/>
          </p:nvPr>
        </p:nvSpPr>
        <p:spPr>
          <a:xfrm>
            <a:off x="455613" y="3121025"/>
            <a:ext cx="8229600" cy="3219450"/>
          </a:xfrm>
        </p:spPr>
        <p:txBody>
          <a:bodyPr/>
          <a:lstStyle/>
          <a:p>
            <a:pPr marL="0" indent="0" eaLnBrk="1" hangingPunct="1">
              <a:buFont typeface="Wingdings" charset="0"/>
              <a:buNone/>
              <a:defRPr/>
            </a:pPr>
            <a:r>
              <a:rPr lang="ja-JP" altLang="en-US">
                <a:latin typeface="Arial"/>
                <a:cs typeface="+mn-cs"/>
              </a:rPr>
              <a:t>“</a:t>
            </a:r>
            <a:r>
              <a:rPr lang="en-US">
                <a:cs typeface="+mn-cs"/>
              </a:rPr>
              <a:t>Most anthropologists recognize burial as a very human, and a very religious, act. But the strongest evidence that Neandertals were fully human and of our species is that at four sites Neandertals and modern humans were buried together.</a:t>
            </a:r>
            <a:r>
              <a:rPr lang="ja-JP" altLang="en-US">
                <a:latin typeface="Arial"/>
                <a:cs typeface="+mn-cs"/>
              </a:rPr>
              <a:t>”</a:t>
            </a:r>
            <a:endParaRPr lang="en-US">
              <a:cs typeface="+mn-cs"/>
            </a:endParaRPr>
          </a:p>
        </p:txBody>
      </p:sp>
      <p:sp>
        <p:nvSpPr>
          <p:cNvPr id="254980" name="Text Box 4"/>
          <p:cNvSpPr txBox="1">
            <a:spLocks noChangeArrowheads="1"/>
          </p:cNvSpPr>
          <p:nvPr/>
        </p:nvSpPr>
        <p:spPr bwMode="auto">
          <a:xfrm>
            <a:off x="246063" y="1436688"/>
            <a:ext cx="8709025" cy="137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Marvin Lubenow, </a:t>
            </a:r>
            <a:r>
              <a:rPr lang="ja-JP" altLang="en-US">
                <a:solidFill>
                  <a:schemeClr val="tx1"/>
                </a:solidFill>
                <a:latin typeface="Arial"/>
                <a:cs typeface="+mn-cs"/>
              </a:rPr>
              <a:t>“</a:t>
            </a:r>
            <a:r>
              <a:rPr lang="en-US">
                <a:solidFill>
                  <a:schemeClr val="tx1"/>
                </a:solidFill>
                <a:cs typeface="+mn-cs"/>
              </a:rPr>
              <a:t>Recovery of Neanderthal mtDNA: An Evaluation,</a:t>
            </a:r>
            <a:r>
              <a:rPr lang="ja-JP" altLang="en-US">
                <a:solidFill>
                  <a:schemeClr val="tx1"/>
                </a:solidFill>
                <a:latin typeface="Arial"/>
                <a:cs typeface="+mn-cs"/>
              </a:rPr>
              <a:t>”</a:t>
            </a:r>
            <a:r>
              <a:rPr lang="en-US">
                <a:solidFill>
                  <a:schemeClr val="tx1"/>
                </a:solidFill>
                <a:cs typeface="+mn-cs"/>
              </a:rPr>
              <a:t> </a:t>
            </a:r>
            <a:r>
              <a:rPr lang="en-US" i="1">
                <a:solidFill>
                  <a:schemeClr val="tx1"/>
                </a:solidFill>
                <a:cs typeface="+mn-cs"/>
              </a:rPr>
              <a:t>Creation Ex Nihilo Technical Journal</a:t>
            </a:r>
            <a:r>
              <a:rPr lang="en-US">
                <a:solidFill>
                  <a:schemeClr val="tx1"/>
                </a:solidFill>
                <a:cs typeface="+mn-cs"/>
              </a:rPr>
              <a:t>, 1998 p.89.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4980"/>
                                        </p:tgtEl>
                                        <p:attrNameLst>
                                          <p:attrName>style.visibility</p:attrName>
                                        </p:attrNameLst>
                                      </p:cBhvr>
                                      <p:to>
                                        <p:strVal val="visible"/>
                                      </p:to>
                                    </p:set>
                                    <p:animEffect transition="in" filter="fade">
                                      <p:cBhvr>
                                        <p:cTn id="7" dur="500"/>
                                        <p:tgtEl>
                                          <p:spTgt spid="254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4979">
                                            <p:txEl>
                                              <p:pRg st="0" end="0"/>
                                            </p:txEl>
                                          </p:spTgt>
                                        </p:tgtEl>
                                        <p:attrNameLst>
                                          <p:attrName>style.visibility</p:attrName>
                                        </p:attrNameLst>
                                      </p:cBhvr>
                                      <p:to>
                                        <p:strVal val="visible"/>
                                      </p:to>
                                    </p:set>
                                    <p:animEffect transition="in" filter="fade">
                                      <p:cBhvr>
                                        <p:cTn id="12" dur="500"/>
                                        <p:tgtEl>
                                          <p:spTgt spid="2549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p:bldP spid="25498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pPr eaLnBrk="1" hangingPunct="1">
              <a:defRPr/>
            </a:pPr>
            <a:r>
              <a:rPr lang="en-US">
                <a:cs typeface="+mj-cs"/>
              </a:rPr>
              <a:t>Rearranging the Data</a:t>
            </a:r>
          </a:p>
        </p:txBody>
      </p:sp>
      <p:grpSp>
        <p:nvGrpSpPr>
          <p:cNvPr id="24589" name="Group 13"/>
          <p:cNvGrpSpPr>
            <a:grpSpLocks/>
          </p:cNvGrpSpPr>
          <p:nvPr/>
        </p:nvGrpSpPr>
        <p:grpSpPr bwMode="auto">
          <a:xfrm>
            <a:off x="4397375" y="1784350"/>
            <a:ext cx="4486275" cy="3614738"/>
            <a:chOff x="2770" y="1124"/>
            <a:chExt cx="2826" cy="2277"/>
          </a:xfrm>
        </p:grpSpPr>
        <p:sp>
          <p:nvSpPr>
            <p:cNvPr id="27656" name="Rectangle 12"/>
            <p:cNvSpPr>
              <a:spLocks noChangeArrowheads="1"/>
            </p:cNvSpPr>
            <p:nvPr/>
          </p:nvSpPr>
          <p:spPr bwMode="auto">
            <a:xfrm>
              <a:off x="2770" y="1124"/>
              <a:ext cx="2826" cy="2277"/>
            </a:xfrm>
            <a:prstGeom prst="rect">
              <a:avLst/>
            </a:prstGeom>
            <a:solidFill>
              <a:srgbClr val="660066"/>
            </a:solidFill>
            <a:ln>
              <a:noFill/>
            </a:ln>
            <a:effectLst>
              <a:prstShdw prst="shdw17" dist="17961" dir="2700000">
                <a:srgbClr val="3D003D">
                  <a:alpha val="74997"/>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a:p>
          </p:txBody>
        </p:sp>
        <p:pic>
          <p:nvPicPr>
            <p:cNvPr id="24581" name="Picture 5" descr="Neand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8" y="1236"/>
              <a:ext cx="2498" cy="2040"/>
            </a:xfrm>
            <a:prstGeom prst="rect">
              <a:avLst/>
            </a:prstGeom>
            <a:noFill/>
            <a:ln w="57150">
              <a:solidFill>
                <a:srgbClr val="000066"/>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07763" dir="18900000" algn="ctr" rotWithShape="0">
                      <a:schemeClr val="tx2">
                        <a:alpha val="74998"/>
                      </a:schemeClr>
                    </a:outerShdw>
                  </a:effectLst>
                </a14:hiddenEffects>
              </a:ext>
            </a:extLst>
          </p:spPr>
        </p:pic>
      </p:grpSp>
      <p:sp>
        <p:nvSpPr>
          <p:cNvPr id="24582" name="Text Box 6"/>
          <p:cNvSpPr txBox="1">
            <a:spLocks noChangeArrowheads="1"/>
          </p:cNvSpPr>
          <p:nvPr/>
        </p:nvSpPr>
        <p:spPr bwMode="auto">
          <a:xfrm>
            <a:off x="4110038" y="5619750"/>
            <a:ext cx="49149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3200">
                <a:solidFill>
                  <a:schemeClr val="tx1"/>
                </a:solidFill>
                <a:cs typeface="+mn-cs"/>
              </a:rPr>
              <a:t>Lower jaw 30 mm (over an inch) out of the socket</a:t>
            </a:r>
          </a:p>
        </p:txBody>
      </p:sp>
      <p:sp>
        <p:nvSpPr>
          <p:cNvPr id="24584" name="Line 8"/>
          <p:cNvSpPr>
            <a:spLocks noChangeShapeType="1"/>
          </p:cNvSpPr>
          <p:nvPr/>
        </p:nvSpPr>
        <p:spPr bwMode="auto">
          <a:xfrm flipV="1">
            <a:off x="5753100" y="4171950"/>
            <a:ext cx="1009650" cy="154305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585" name="Text Box 9"/>
          <p:cNvSpPr txBox="1">
            <a:spLocks noChangeArrowheads="1"/>
          </p:cNvSpPr>
          <p:nvPr/>
        </p:nvSpPr>
        <p:spPr bwMode="auto">
          <a:xfrm>
            <a:off x="400050" y="1690688"/>
            <a:ext cx="4133850" cy="3503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3200">
                <a:solidFill>
                  <a:schemeClr val="tx1"/>
                </a:solidFill>
                <a:cs typeface="+mn-cs"/>
              </a:rPr>
              <a:t>Drawing of a Neandertal fossil purchased at the souvenir counter at the museum in Berlin giving an ape-like appearance</a:t>
            </a:r>
          </a:p>
        </p:txBody>
      </p:sp>
      <p:sp>
        <p:nvSpPr>
          <p:cNvPr id="24586" name="Text Box 10"/>
          <p:cNvSpPr txBox="1">
            <a:spLocks noChangeArrowheads="1"/>
          </p:cNvSpPr>
          <p:nvPr/>
        </p:nvSpPr>
        <p:spPr bwMode="auto">
          <a:xfrm>
            <a:off x="760413" y="1104900"/>
            <a:ext cx="7758112"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solidFill>
                  <a:srgbClr val="000066"/>
                </a:solidFill>
                <a:effectLst>
                  <a:outerShdw blurRad="38100" dist="38100" dir="2700000" algn="tl">
                    <a:srgbClr val="DDDDDD"/>
                  </a:outerShdw>
                </a:effectLst>
                <a:cs typeface="+mn-cs"/>
              </a:rPr>
              <a:t>From </a:t>
            </a:r>
            <a:r>
              <a:rPr lang="en-US" i="1">
                <a:solidFill>
                  <a:srgbClr val="000066"/>
                </a:solidFill>
                <a:effectLst>
                  <a:outerShdw blurRad="38100" dist="38100" dir="2700000" algn="tl">
                    <a:srgbClr val="DDDDDD"/>
                  </a:outerShdw>
                </a:effectLst>
                <a:cs typeface="+mn-cs"/>
              </a:rPr>
              <a:t>Buried Alive</a:t>
            </a:r>
            <a:r>
              <a:rPr lang="en-US">
                <a:solidFill>
                  <a:srgbClr val="000066"/>
                </a:solidFill>
                <a:effectLst>
                  <a:outerShdw blurRad="38100" dist="38100" dir="2700000" algn="tl">
                    <a:srgbClr val="DDDDDD"/>
                  </a:outerShdw>
                </a:effectLst>
                <a:cs typeface="+mn-cs"/>
              </a:rPr>
              <a:t> by Dr. Jack Cuozzo</a:t>
            </a:r>
          </a:p>
        </p:txBody>
      </p:sp>
      <p:sp>
        <p:nvSpPr>
          <p:cNvPr id="24587" name="Freeform 11"/>
          <p:cNvSpPr>
            <a:spLocks/>
          </p:cNvSpPr>
          <p:nvPr/>
        </p:nvSpPr>
        <p:spPr bwMode="auto">
          <a:xfrm>
            <a:off x="5762625" y="4175125"/>
            <a:ext cx="625475" cy="1509713"/>
          </a:xfrm>
          <a:custGeom>
            <a:avLst/>
            <a:gdLst>
              <a:gd name="T0" fmla="*/ 0 w 394"/>
              <a:gd name="T1" fmla="*/ 951 h 951"/>
              <a:gd name="T2" fmla="*/ 338 w 394"/>
              <a:gd name="T3" fmla="*/ 183 h 951"/>
              <a:gd name="T4" fmla="*/ 338 w 394"/>
              <a:gd name="T5" fmla="*/ 0 h 951"/>
            </a:gdLst>
            <a:ahLst/>
            <a:cxnLst>
              <a:cxn ang="0">
                <a:pos x="T0" y="T1"/>
              </a:cxn>
              <a:cxn ang="0">
                <a:pos x="T2" y="T3"/>
              </a:cxn>
              <a:cxn ang="0">
                <a:pos x="T4" y="T5"/>
              </a:cxn>
            </a:cxnLst>
            <a:rect l="0" t="0" r="r" b="b"/>
            <a:pathLst>
              <a:path w="394" h="951">
                <a:moveTo>
                  <a:pt x="0" y="951"/>
                </a:moveTo>
                <a:cubicBezTo>
                  <a:pt x="56" y="823"/>
                  <a:pt x="282" y="341"/>
                  <a:pt x="338" y="183"/>
                </a:cubicBezTo>
                <a:cubicBezTo>
                  <a:pt x="394" y="25"/>
                  <a:pt x="338" y="38"/>
                  <a:pt x="338" y="0"/>
                </a:cubicBezTo>
              </a:path>
            </a:pathLst>
          </a:custGeom>
          <a:noFill/>
          <a:ln w="76200" cmpd="sng">
            <a:solidFill>
              <a:srgbClr val="FF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4589"/>
                                        </p:tgtEl>
                                        <p:attrNameLst>
                                          <p:attrName>style.visibility</p:attrName>
                                        </p:attrNameLst>
                                      </p:cBhvr>
                                      <p:to>
                                        <p:strVal val="visible"/>
                                      </p:to>
                                    </p:set>
                                    <p:animEffect transition="in" filter="fade">
                                      <p:cBhvr>
                                        <p:cTn id="7" dur="500"/>
                                        <p:tgtEl>
                                          <p:spTgt spid="2458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585"/>
                                        </p:tgtEl>
                                        <p:attrNameLst>
                                          <p:attrName>style.visibility</p:attrName>
                                        </p:attrNameLst>
                                      </p:cBhvr>
                                      <p:to>
                                        <p:strVal val="visible"/>
                                      </p:to>
                                    </p:set>
                                    <p:animEffect transition="in" filter="wipe(left)">
                                      <p:cBhvr>
                                        <p:cTn id="11" dur="500"/>
                                        <p:tgtEl>
                                          <p:spTgt spid="245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582"/>
                                        </p:tgtEl>
                                        <p:attrNameLst>
                                          <p:attrName>style.visibility</p:attrName>
                                        </p:attrNameLst>
                                      </p:cBhvr>
                                      <p:to>
                                        <p:strVal val="visible"/>
                                      </p:to>
                                    </p:set>
                                    <p:animEffect transition="in" filter="wipe(left)">
                                      <p:cBhvr>
                                        <p:cTn id="16" dur="500"/>
                                        <p:tgtEl>
                                          <p:spTgt spid="24582"/>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24584"/>
                                        </p:tgtEl>
                                        <p:attrNameLst>
                                          <p:attrName>style.visibility</p:attrName>
                                        </p:attrNameLst>
                                      </p:cBhvr>
                                      <p:to>
                                        <p:strVal val="visible"/>
                                      </p:to>
                                    </p:set>
                                    <p:animEffect transition="in" filter="wipe(down)">
                                      <p:cBhvr>
                                        <p:cTn id="20" dur="500"/>
                                        <p:tgtEl>
                                          <p:spTgt spid="24584"/>
                                        </p:tgtEl>
                                      </p:cBhvr>
                                    </p:animEffect>
                                  </p:childTnLst>
                                </p:cTn>
                              </p:par>
                            </p:childTnLst>
                          </p:cTn>
                        </p:par>
                        <p:par>
                          <p:cTn id="21" fill="hold" nodeType="afterGroup">
                            <p:stCondLst>
                              <p:cond delay="1000"/>
                            </p:stCondLst>
                            <p:childTnLst>
                              <p:par>
                                <p:cTn id="22" presetID="22" presetClass="entr" presetSubtype="4" fill="hold" nodeType="afterEffect">
                                  <p:stCondLst>
                                    <p:cond delay="0"/>
                                  </p:stCondLst>
                                  <p:childTnLst>
                                    <p:set>
                                      <p:cBhvr>
                                        <p:cTn id="23" dur="1" fill="hold">
                                          <p:stCondLst>
                                            <p:cond delay="0"/>
                                          </p:stCondLst>
                                        </p:cTn>
                                        <p:tgtEl>
                                          <p:spTgt spid="24587"/>
                                        </p:tgtEl>
                                        <p:attrNameLst>
                                          <p:attrName>style.visibility</p:attrName>
                                        </p:attrNameLst>
                                      </p:cBhvr>
                                      <p:to>
                                        <p:strVal val="visible"/>
                                      </p:to>
                                    </p:set>
                                    <p:animEffect transition="in" filter="wipe(down)">
                                      <p:cBhvr>
                                        <p:cTn id="24" dur="5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utoUpdateAnimBg="0"/>
      <p:bldP spid="2458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pPr eaLnBrk="1" hangingPunct="1">
              <a:defRPr/>
            </a:pPr>
            <a:r>
              <a:rPr lang="en-US">
                <a:cs typeface="+mj-cs"/>
              </a:rPr>
              <a:t>Rearranging the Data</a:t>
            </a:r>
          </a:p>
        </p:txBody>
      </p:sp>
      <p:graphicFrame>
        <p:nvGraphicFramePr>
          <p:cNvPr id="26629" name="Object 5"/>
          <p:cNvGraphicFramePr>
            <a:graphicFrameLocks/>
          </p:cNvGraphicFramePr>
          <p:nvPr/>
        </p:nvGraphicFramePr>
        <p:xfrm>
          <a:off x="514350" y="1714500"/>
          <a:ext cx="3308350" cy="3159125"/>
        </p:xfrm>
        <a:graphic>
          <a:graphicData uri="http://schemas.openxmlformats.org/presentationml/2006/ole">
            <mc:AlternateContent xmlns:mc="http://schemas.openxmlformats.org/markup-compatibility/2006">
              <mc:Choice xmlns:v="urn:schemas-microsoft-com:vml" Requires="v">
                <p:oleObj name="EasyPhoto Photograph" r:id="rId2" imgW="3533775" imgH="4276725" progId="EasyPhoto.Photograph">
                  <p:embed/>
                </p:oleObj>
              </mc:Choice>
              <mc:Fallback>
                <p:oleObj name="EasyPhoto Photograph" r:id="rId2" imgW="3533775" imgH="4276725" progId="EasyPhoto.Photograph">
                  <p:embed/>
                  <p:pic>
                    <p:nvPicPr>
                      <p:cNvPr id="0" name="Object 5"/>
                      <p:cNvPicPr>
                        <a:picLocks noChangeArrowheads="1"/>
                      </p:cNvPicPr>
                      <p:nvPr/>
                    </p:nvPicPr>
                    <p:blipFill>
                      <a:blip r:embed="rId3">
                        <a:extLst>
                          <a:ext uri="{28A0092B-C50C-407E-A947-70E740481C1C}">
                            <a14:useLocalDpi xmlns:a14="http://schemas.microsoft.com/office/drawing/2010/main" val="0"/>
                          </a:ext>
                        </a:extLst>
                      </a:blip>
                      <a:srcRect b="16740"/>
                      <a:stretch>
                        <a:fillRect/>
                      </a:stretch>
                    </p:blipFill>
                    <p:spPr bwMode="auto">
                      <a:xfrm>
                        <a:off x="514350" y="1714500"/>
                        <a:ext cx="3308350" cy="3159125"/>
                      </a:xfrm>
                      <a:prstGeom prst="rect">
                        <a:avLst/>
                      </a:prstGeom>
                      <a:noFill/>
                      <a:ln w="57150">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107763" dir="18900000" algn="ctr" rotWithShape="0">
                                <a:schemeClr val="tx2">
                                  <a:alpha val="74997"/>
                                </a:schemeClr>
                              </a:outerShdw>
                            </a:effectLst>
                          </a14:hiddenEffects>
                        </a:ext>
                      </a:extLst>
                    </p:spPr>
                  </p:pic>
                </p:oleObj>
              </mc:Fallback>
            </mc:AlternateContent>
          </a:graphicData>
        </a:graphic>
      </p:graphicFrame>
      <p:sp>
        <p:nvSpPr>
          <p:cNvPr id="26633" name="Line 9"/>
          <p:cNvSpPr>
            <a:spLocks noChangeShapeType="1"/>
          </p:cNvSpPr>
          <p:nvPr/>
        </p:nvSpPr>
        <p:spPr bwMode="auto">
          <a:xfrm flipV="1">
            <a:off x="438150" y="3771900"/>
            <a:ext cx="1609725" cy="16383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634" name="Text Box 10"/>
          <p:cNvSpPr txBox="1">
            <a:spLocks noChangeArrowheads="1"/>
          </p:cNvSpPr>
          <p:nvPr/>
        </p:nvSpPr>
        <p:spPr bwMode="auto">
          <a:xfrm>
            <a:off x="590550" y="5334000"/>
            <a:ext cx="24765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3200">
                <a:solidFill>
                  <a:schemeClr val="tx1"/>
                </a:solidFill>
                <a:cs typeface="+mn-cs"/>
              </a:rPr>
              <a:t>Flat, human appearance</a:t>
            </a:r>
          </a:p>
        </p:txBody>
      </p:sp>
      <p:grpSp>
        <p:nvGrpSpPr>
          <p:cNvPr id="26635" name="Group 11"/>
          <p:cNvGrpSpPr>
            <a:grpSpLocks/>
          </p:cNvGrpSpPr>
          <p:nvPr/>
        </p:nvGrpSpPr>
        <p:grpSpPr bwMode="auto">
          <a:xfrm>
            <a:off x="2819400" y="3990975"/>
            <a:ext cx="1457325" cy="1571625"/>
            <a:chOff x="1776" y="2514"/>
            <a:chExt cx="918" cy="990"/>
          </a:xfrm>
        </p:grpSpPr>
        <p:sp>
          <p:nvSpPr>
            <p:cNvPr id="26636" name="Line 12"/>
            <p:cNvSpPr>
              <a:spLocks noChangeShapeType="1"/>
            </p:cNvSpPr>
            <p:nvPr/>
          </p:nvSpPr>
          <p:spPr bwMode="auto">
            <a:xfrm flipV="1">
              <a:off x="1776" y="3084"/>
              <a:ext cx="912" cy="420"/>
            </a:xfrm>
            <a:prstGeom prst="line">
              <a:avLst/>
            </a:prstGeom>
            <a:noFill/>
            <a:ln w="762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637" name="Line 13"/>
            <p:cNvSpPr>
              <a:spLocks noChangeShapeType="1"/>
            </p:cNvSpPr>
            <p:nvPr/>
          </p:nvSpPr>
          <p:spPr bwMode="auto">
            <a:xfrm flipV="1">
              <a:off x="2676" y="2514"/>
              <a:ext cx="0" cy="588"/>
            </a:xfrm>
            <a:prstGeom prst="line">
              <a:avLst/>
            </a:prstGeom>
            <a:noFill/>
            <a:ln w="762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638" name="Line 14"/>
            <p:cNvSpPr>
              <a:spLocks noChangeShapeType="1"/>
            </p:cNvSpPr>
            <p:nvPr/>
          </p:nvSpPr>
          <p:spPr bwMode="auto">
            <a:xfrm flipH="1">
              <a:off x="2454" y="2514"/>
              <a:ext cx="24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26640" name="Text Box 16"/>
          <p:cNvSpPr txBox="1">
            <a:spLocks noChangeArrowheads="1"/>
          </p:cNvSpPr>
          <p:nvPr/>
        </p:nvSpPr>
        <p:spPr bwMode="auto">
          <a:xfrm>
            <a:off x="760413" y="1104900"/>
            <a:ext cx="7758112"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solidFill>
                  <a:srgbClr val="000066"/>
                </a:solidFill>
                <a:effectLst>
                  <a:outerShdw blurRad="38100" dist="38100" dir="2700000" algn="tl">
                    <a:srgbClr val="DDDDDD"/>
                  </a:outerShdw>
                </a:effectLst>
                <a:cs typeface="+mn-cs"/>
              </a:rPr>
              <a:t>From </a:t>
            </a:r>
            <a:r>
              <a:rPr lang="en-US" i="1">
                <a:solidFill>
                  <a:srgbClr val="000066"/>
                </a:solidFill>
                <a:effectLst>
                  <a:outerShdw blurRad="38100" dist="38100" dir="2700000" algn="tl">
                    <a:srgbClr val="DDDDDD"/>
                  </a:outerShdw>
                </a:effectLst>
                <a:cs typeface="+mn-cs"/>
              </a:rPr>
              <a:t>Buried Alive</a:t>
            </a:r>
            <a:r>
              <a:rPr lang="en-US">
                <a:solidFill>
                  <a:srgbClr val="000066"/>
                </a:solidFill>
                <a:effectLst>
                  <a:outerShdw blurRad="38100" dist="38100" dir="2700000" algn="tl">
                    <a:srgbClr val="DDDDDD"/>
                  </a:outerShdw>
                </a:effectLst>
                <a:cs typeface="+mn-cs"/>
              </a:rPr>
              <a:t> by Dr. Jack Cuozzo</a:t>
            </a:r>
          </a:p>
        </p:txBody>
      </p:sp>
      <p:grpSp>
        <p:nvGrpSpPr>
          <p:cNvPr id="28679" name="Group 18"/>
          <p:cNvGrpSpPr>
            <a:grpSpLocks/>
          </p:cNvGrpSpPr>
          <p:nvPr/>
        </p:nvGrpSpPr>
        <p:grpSpPr bwMode="auto">
          <a:xfrm>
            <a:off x="4549775" y="1936750"/>
            <a:ext cx="4486275" cy="3614738"/>
            <a:chOff x="2770" y="1124"/>
            <a:chExt cx="2826" cy="2277"/>
          </a:xfrm>
        </p:grpSpPr>
        <p:sp>
          <p:nvSpPr>
            <p:cNvPr id="28683" name="Rectangle 19"/>
            <p:cNvSpPr>
              <a:spLocks noChangeArrowheads="1"/>
            </p:cNvSpPr>
            <p:nvPr/>
          </p:nvSpPr>
          <p:spPr bwMode="auto">
            <a:xfrm>
              <a:off x="2770" y="1124"/>
              <a:ext cx="2826" cy="2277"/>
            </a:xfrm>
            <a:prstGeom prst="rect">
              <a:avLst/>
            </a:prstGeom>
            <a:solidFill>
              <a:srgbClr val="660066"/>
            </a:solidFill>
            <a:ln>
              <a:noFill/>
            </a:ln>
            <a:effectLst>
              <a:prstShdw prst="shdw17" dist="17961" dir="2700000">
                <a:srgbClr val="3D003D">
                  <a:alpha val="74997"/>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a:p>
          </p:txBody>
        </p:sp>
        <p:pic>
          <p:nvPicPr>
            <p:cNvPr id="26644" name="Picture 20" descr="Neand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38" y="1236"/>
              <a:ext cx="2498" cy="2040"/>
            </a:xfrm>
            <a:prstGeom prst="rect">
              <a:avLst/>
            </a:prstGeom>
            <a:noFill/>
            <a:ln w="57150">
              <a:solidFill>
                <a:srgbClr val="000066"/>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07763" dir="18900000" algn="ctr" rotWithShape="0">
                      <a:schemeClr val="tx2">
                        <a:alpha val="74998"/>
                      </a:schemeClr>
                    </a:outerShdw>
                  </a:effectLst>
                </a14:hiddenEffects>
              </a:ext>
            </a:extLst>
          </p:spPr>
        </p:pic>
      </p:grpSp>
      <p:sp>
        <p:nvSpPr>
          <p:cNvPr id="26646" name="Line 22"/>
          <p:cNvSpPr>
            <a:spLocks noChangeShapeType="1"/>
          </p:cNvSpPr>
          <p:nvPr/>
        </p:nvSpPr>
        <p:spPr bwMode="auto">
          <a:xfrm flipV="1">
            <a:off x="5905500" y="4324350"/>
            <a:ext cx="1009650" cy="154305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647" name="Freeform 23"/>
          <p:cNvSpPr>
            <a:spLocks/>
          </p:cNvSpPr>
          <p:nvPr/>
        </p:nvSpPr>
        <p:spPr bwMode="auto">
          <a:xfrm>
            <a:off x="5915025" y="4327525"/>
            <a:ext cx="625475" cy="1509713"/>
          </a:xfrm>
          <a:custGeom>
            <a:avLst/>
            <a:gdLst>
              <a:gd name="T0" fmla="*/ 0 w 394"/>
              <a:gd name="T1" fmla="*/ 951 h 951"/>
              <a:gd name="T2" fmla="*/ 338 w 394"/>
              <a:gd name="T3" fmla="*/ 183 h 951"/>
              <a:gd name="T4" fmla="*/ 338 w 394"/>
              <a:gd name="T5" fmla="*/ 0 h 951"/>
            </a:gdLst>
            <a:ahLst/>
            <a:cxnLst>
              <a:cxn ang="0">
                <a:pos x="T0" y="T1"/>
              </a:cxn>
              <a:cxn ang="0">
                <a:pos x="T2" y="T3"/>
              </a:cxn>
              <a:cxn ang="0">
                <a:pos x="T4" y="T5"/>
              </a:cxn>
            </a:cxnLst>
            <a:rect l="0" t="0" r="r" b="b"/>
            <a:pathLst>
              <a:path w="394" h="951">
                <a:moveTo>
                  <a:pt x="0" y="951"/>
                </a:moveTo>
                <a:cubicBezTo>
                  <a:pt x="56" y="823"/>
                  <a:pt x="282" y="341"/>
                  <a:pt x="338" y="183"/>
                </a:cubicBezTo>
                <a:cubicBezTo>
                  <a:pt x="394" y="25"/>
                  <a:pt x="338" y="38"/>
                  <a:pt x="338" y="0"/>
                </a:cubicBezTo>
              </a:path>
            </a:pathLst>
          </a:custGeom>
          <a:noFill/>
          <a:ln w="76200" cmpd="sng">
            <a:solidFill>
              <a:srgbClr val="FF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648" name="Text Box 24"/>
          <p:cNvSpPr txBox="1">
            <a:spLocks noChangeArrowheads="1"/>
          </p:cNvSpPr>
          <p:nvPr/>
        </p:nvSpPr>
        <p:spPr bwMode="auto">
          <a:xfrm>
            <a:off x="4110038" y="5619750"/>
            <a:ext cx="49149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3200">
                <a:solidFill>
                  <a:schemeClr val="tx1"/>
                </a:solidFill>
                <a:cs typeface="+mn-cs"/>
              </a:rPr>
              <a:t>Lower jaw 30 mm (over an inch) out of the socket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fade">
                                      <p:cBhvr>
                                        <p:cTn id="7" dur="500"/>
                                        <p:tgtEl>
                                          <p:spTgt spid="2662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6633"/>
                                        </p:tgtEl>
                                        <p:attrNameLst>
                                          <p:attrName>style.visibility</p:attrName>
                                        </p:attrNameLst>
                                      </p:cBhvr>
                                      <p:to>
                                        <p:strVal val="visible"/>
                                      </p:to>
                                    </p:set>
                                    <p:animEffect transition="in" filter="wipe(down)">
                                      <p:cBhvr>
                                        <p:cTn id="11" dur="500"/>
                                        <p:tgtEl>
                                          <p:spTgt spid="2663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6635"/>
                                        </p:tgtEl>
                                        <p:attrNameLst>
                                          <p:attrName>style.visibility</p:attrName>
                                        </p:attrNameLst>
                                      </p:cBhvr>
                                      <p:to>
                                        <p:strVal val="visible"/>
                                      </p:to>
                                    </p:set>
                                    <p:animEffect transition="in" filter="wipe(down)">
                                      <p:cBhvr>
                                        <p:cTn id="15" dur="500"/>
                                        <p:tgtEl>
                                          <p:spTgt spid="2663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634"/>
                                        </p:tgtEl>
                                        <p:attrNameLst>
                                          <p:attrName>style.visibility</p:attrName>
                                        </p:attrNameLst>
                                      </p:cBhvr>
                                      <p:to>
                                        <p:strVal val="visible"/>
                                      </p:to>
                                    </p:set>
                                    <p:animEffect transition="in" filter="fade">
                                      <p:cBhvr>
                                        <p:cTn id="19"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pPr eaLnBrk="1" hangingPunct="1">
              <a:defRPr/>
            </a:pPr>
            <a:r>
              <a:rPr lang="en-US">
                <a:cs typeface="+mj-cs"/>
              </a:rPr>
              <a:t>Neandertal Anatomy</a:t>
            </a:r>
          </a:p>
        </p:txBody>
      </p:sp>
      <p:grpSp>
        <p:nvGrpSpPr>
          <p:cNvPr id="28685" name="Group 13"/>
          <p:cNvGrpSpPr>
            <a:grpSpLocks/>
          </p:cNvGrpSpPr>
          <p:nvPr/>
        </p:nvGrpSpPr>
        <p:grpSpPr bwMode="auto">
          <a:xfrm>
            <a:off x="1089025" y="1944688"/>
            <a:ext cx="3468688" cy="3541712"/>
            <a:chOff x="686" y="1225"/>
            <a:chExt cx="2185" cy="2231"/>
          </a:xfrm>
        </p:grpSpPr>
        <p:sp>
          <p:nvSpPr>
            <p:cNvPr id="29705" name="Rectangle 12"/>
            <p:cNvSpPr>
              <a:spLocks noChangeArrowheads="1"/>
            </p:cNvSpPr>
            <p:nvPr/>
          </p:nvSpPr>
          <p:spPr bwMode="auto">
            <a:xfrm>
              <a:off x="686" y="1225"/>
              <a:ext cx="2185" cy="2231"/>
            </a:xfrm>
            <a:prstGeom prst="rect">
              <a:avLst/>
            </a:prstGeom>
            <a:solidFill>
              <a:srgbClr val="660066"/>
            </a:solidFill>
            <a:ln>
              <a:noFill/>
            </a:ln>
            <a:effectLst>
              <a:prstShdw prst="shdw17" dist="17961" dir="2700000">
                <a:srgbClr val="3D003D">
                  <a:alpha val="74997"/>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a:p>
          </p:txBody>
        </p:sp>
        <p:graphicFrame>
          <p:nvGraphicFramePr>
            <p:cNvPr id="29706" name="Object 5"/>
            <p:cNvGraphicFramePr>
              <a:graphicFrameLocks/>
            </p:cNvGraphicFramePr>
            <p:nvPr/>
          </p:nvGraphicFramePr>
          <p:xfrm>
            <a:off x="792" y="1344"/>
            <a:ext cx="1961" cy="1975"/>
          </p:xfrm>
          <a:graphic>
            <a:graphicData uri="http://schemas.openxmlformats.org/presentationml/2006/ole">
              <mc:AlternateContent xmlns:mc="http://schemas.openxmlformats.org/markup-compatibility/2006">
                <mc:Choice xmlns:v="urn:schemas-microsoft-com:vml" Requires="v">
                  <p:oleObj name="EasyPhoto Photograph" r:id="rId2" imgW="3533775" imgH="4276725" progId="EasyPhoto.Photograph">
                    <p:embed/>
                  </p:oleObj>
                </mc:Choice>
                <mc:Fallback>
                  <p:oleObj name="EasyPhoto Photograph" r:id="rId2" imgW="3533775" imgH="4276725" progId="EasyPhoto.Photograph">
                    <p:embed/>
                    <p:pic>
                      <p:nvPicPr>
                        <p:cNvPr id="0" name="Object 5"/>
                        <p:cNvPicPr>
                          <a:picLocks noChangeArrowheads="1"/>
                        </p:cNvPicPr>
                        <p:nvPr/>
                      </p:nvPicPr>
                      <p:blipFill>
                        <a:blip r:embed="rId3">
                          <a:extLst>
                            <a:ext uri="{28A0092B-C50C-407E-A947-70E740481C1C}">
                              <a14:useLocalDpi xmlns:a14="http://schemas.microsoft.com/office/drawing/2010/main" val="0"/>
                            </a:ext>
                          </a:extLst>
                        </a:blip>
                        <a:srcRect b="16740"/>
                        <a:stretch>
                          <a:fillRect/>
                        </a:stretch>
                      </p:blipFill>
                      <p:spPr bwMode="auto">
                        <a:xfrm>
                          <a:off x="792" y="1344"/>
                          <a:ext cx="1961" cy="1975"/>
                        </a:xfrm>
                        <a:prstGeom prst="rect">
                          <a:avLst/>
                        </a:prstGeom>
                        <a:noFill/>
                        <a:ln w="38100">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107763" dir="18900000" algn="ctr" rotWithShape="0">
                                  <a:schemeClr val="tx2">
                                    <a:alpha val="74997"/>
                                  </a:schemeClr>
                                </a:outerShdw>
                              </a:effectLst>
                            </a14:hiddenEffects>
                          </a:ext>
                        </a:extLst>
                      </p:spPr>
                    </p:pic>
                  </p:oleObj>
                </mc:Fallback>
              </mc:AlternateContent>
            </a:graphicData>
          </a:graphic>
        </p:graphicFrame>
      </p:grpSp>
      <p:sp>
        <p:nvSpPr>
          <p:cNvPr id="28678" name="Text Box 6"/>
          <p:cNvSpPr txBox="1">
            <a:spLocks noChangeArrowheads="1"/>
          </p:cNvSpPr>
          <p:nvPr/>
        </p:nvSpPr>
        <p:spPr bwMode="auto">
          <a:xfrm>
            <a:off x="5429250" y="1466850"/>
            <a:ext cx="2895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3600">
                <a:solidFill>
                  <a:schemeClr val="tx1"/>
                </a:solidFill>
                <a:cs typeface="+mn-cs"/>
              </a:rPr>
              <a:t>Thick brow</a:t>
            </a:r>
          </a:p>
        </p:txBody>
      </p:sp>
      <p:sp>
        <p:nvSpPr>
          <p:cNvPr id="28679" name="Line 7"/>
          <p:cNvSpPr>
            <a:spLocks noChangeShapeType="1"/>
          </p:cNvSpPr>
          <p:nvPr/>
        </p:nvSpPr>
        <p:spPr bwMode="auto">
          <a:xfrm flipH="1">
            <a:off x="4038600" y="2038350"/>
            <a:ext cx="1885950" cy="895350"/>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8680" name="Text Box 8"/>
          <p:cNvSpPr txBox="1">
            <a:spLocks noChangeArrowheads="1"/>
          </p:cNvSpPr>
          <p:nvPr/>
        </p:nvSpPr>
        <p:spPr bwMode="auto">
          <a:xfrm>
            <a:off x="5207000" y="2408238"/>
            <a:ext cx="3700463" cy="992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90000"/>
              </a:lnSpc>
              <a:spcBef>
                <a:spcPct val="5000"/>
              </a:spcBef>
              <a:buClr>
                <a:schemeClr val="tx2"/>
              </a:buClr>
              <a:buSzPct val="75000"/>
              <a:buFont typeface="Wingdings" charset="0"/>
              <a:buNone/>
              <a:defRPr/>
            </a:pPr>
            <a:r>
              <a:rPr lang="en-US" sz="3200">
                <a:solidFill>
                  <a:schemeClr val="tx1"/>
                </a:solidFill>
                <a:cs typeface="+mn-cs"/>
              </a:rPr>
              <a:t>Stocky body build</a:t>
            </a:r>
          </a:p>
          <a:p>
            <a:pPr algn="ctr" eaLnBrk="0" hangingPunct="0">
              <a:lnSpc>
                <a:spcPct val="90000"/>
              </a:lnSpc>
              <a:spcBef>
                <a:spcPct val="5000"/>
              </a:spcBef>
              <a:buClr>
                <a:schemeClr val="tx2"/>
              </a:buClr>
              <a:buSzPct val="75000"/>
              <a:buFont typeface="Wingdings" charset="0"/>
              <a:buNone/>
              <a:defRPr/>
            </a:pPr>
            <a:r>
              <a:rPr lang="en-US" sz="3200">
                <a:solidFill>
                  <a:schemeClr val="tx1"/>
                </a:solidFill>
                <a:cs typeface="+mn-cs"/>
              </a:rPr>
              <a:t>Short extremities</a:t>
            </a:r>
          </a:p>
        </p:txBody>
      </p:sp>
      <p:grpSp>
        <p:nvGrpSpPr>
          <p:cNvPr id="28681" name="Group 9"/>
          <p:cNvGrpSpPr>
            <a:grpSpLocks/>
          </p:cNvGrpSpPr>
          <p:nvPr/>
        </p:nvGrpSpPr>
        <p:grpSpPr bwMode="auto">
          <a:xfrm>
            <a:off x="6035675" y="3521075"/>
            <a:ext cx="2047875" cy="3087688"/>
            <a:chOff x="3918" y="2063"/>
            <a:chExt cx="1290" cy="1945"/>
          </a:xfrm>
        </p:grpSpPr>
        <p:pic>
          <p:nvPicPr>
            <p:cNvPr id="29703" name="Picture 10" descr="neander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18" y="2063"/>
              <a:ext cx="1278" cy="1933"/>
            </a:xfrm>
            <a:prstGeom prst="rect">
              <a:avLst/>
            </a:prstGeom>
            <a:noFill/>
            <a:ln w="9525">
              <a:solidFill>
                <a:srgbClr val="0033CC"/>
              </a:solidFill>
              <a:miter lim="800000"/>
              <a:headEnd/>
              <a:tailEnd/>
            </a:ln>
            <a:extLst>
              <a:ext uri="{909E8E84-426E-40dd-AFC4-6F175D3DCCD1}">
                <a14:hiddenFill xmlns:a14="http://schemas.microsoft.com/office/drawing/2010/main" xmlns="">
                  <a:solidFill>
                    <a:srgbClr val="FFFFFF"/>
                  </a:solidFill>
                </a14:hiddenFill>
              </a:ext>
            </a:extLst>
          </p:spPr>
        </p:pic>
        <p:sp>
          <p:nvSpPr>
            <p:cNvPr id="29704" name="Rectangle 11"/>
            <p:cNvSpPr>
              <a:spLocks noChangeArrowheads="1"/>
            </p:cNvSpPr>
            <p:nvPr/>
          </p:nvSpPr>
          <p:spPr bwMode="auto">
            <a:xfrm>
              <a:off x="3924" y="2064"/>
              <a:ext cx="1284" cy="1944"/>
            </a:xfrm>
            <a:prstGeom prst="rect">
              <a:avLst/>
            </a:prstGeom>
            <a:noFill/>
            <a:ln w="9525">
              <a:solidFill>
                <a:srgbClr val="0033CC"/>
              </a:solidFill>
              <a:miter lim="800000"/>
              <a:headEnd/>
              <a:tailEnd/>
            </a:ln>
            <a:effectLst>
              <a:prstShdw prst="shdw17" dist="17961" dir="2700000">
                <a:srgbClr val="001F7A">
                  <a:alpha val="74997"/>
                </a:srgbClr>
              </a:prst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fade">
                                      <p:cBhvr>
                                        <p:cTn id="7" dur="500"/>
                                        <p:tgtEl>
                                          <p:spTgt spid="28685"/>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8678"/>
                                        </p:tgtEl>
                                        <p:attrNameLst>
                                          <p:attrName>style.visibility</p:attrName>
                                        </p:attrNameLst>
                                      </p:cBhvr>
                                      <p:to>
                                        <p:strVal val="visible"/>
                                      </p:to>
                                    </p:set>
                                    <p:animEffect transition="in" filter="slide(fromBottom)">
                                      <p:cBhvr>
                                        <p:cTn id="11" dur="500"/>
                                        <p:tgtEl>
                                          <p:spTgt spid="28678"/>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28679"/>
                                        </p:tgtEl>
                                        <p:attrNameLst>
                                          <p:attrName>style.visibility</p:attrName>
                                        </p:attrNameLst>
                                      </p:cBhvr>
                                      <p:to>
                                        <p:strVal val="visible"/>
                                      </p:to>
                                    </p:set>
                                    <p:animEffect transition="in" filter="wipe(right)">
                                      <p:cBhvr>
                                        <p:cTn id="15" dur="500"/>
                                        <p:tgtEl>
                                          <p:spTgt spid="286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680"/>
                                        </p:tgtEl>
                                        <p:attrNameLst>
                                          <p:attrName>style.visibility</p:attrName>
                                        </p:attrNameLst>
                                      </p:cBhvr>
                                      <p:to>
                                        <p:strVal val="visible"/>
                                      </p:to>
                                    </p:set>
                                    <p:animEffect transition="in" filter="fade">
                                      <p:cBhvr>
                                        <p:cTn id="20" dur="1000"/>
                                        <p:tgtEl>
                                          <p:spTgt spid="28680"/>
                                        </p:tgtEl>
                                      </p:cBhvr>
                                    </p:animEffect>
                                  </p:childTnLst>
                                </p:cTn>
                              </p:par>
                            </p:childTnLst>
                          </p:cTn>
                        </p:par>
                        <p:par>
                          <p:cTn id="21" fill="hold" nodeType="afterGroup">
                            <p:stCondLst>
                              <p:cond delay="1000"/>
                            </p:stCondLst>
                            <p:childTnLst>
                              <p:par>
                                <p:cTn id="22" presetID="9" presetClass="entr" presetSubtype="0" fill="hold" nodeType="afterEffect">
                                  <p:stCondLst>
                                    <p:cond delay="0"/>
                                  </p:stCondLst>
                                  <p:childTnLst>
                                    <p:set>
                                      <p:cBhvr>
                                        <p:cTn id="23" dur="1" fill="hold">
                                          <p:stCondLst>
                                            <p:cond delay="0"/>
                                          </p:stCondLst>
                                        </p:cTn>
                                        <p:tgtEl>
                                          <p:spTgt spid="28681"/>
                                        </p:tgtEl>
                                        <p:attrNameLst>
                                          <p:attrName>style.visibility</p:attrName>
                                        </p:attrNameLst>
                                      </p:cBhvr>
                                      <p:to>
                                        <p:strVal val="visible"/>
                                      </p:to>
                                    </p:set>
                                    <p:animEffect transition="in" filter="dissolve">
                                      <p:cBhvr>
                                        <p:cTn id="24"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utoUpdateAnimBg="0"/>
      <p:bldP spid="2868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pPr eaLnBrk="1" hangingPunct="1">
              <a:defRPr/>
            </a:pPr>
            <a:r>
              <a:rPr lang="en-US">
                <a:cs typeface="+mj-cs"/>
              </a:rPr>
              <a:t>Neandertal Anatomy</a:t>
            </a:r>
          </a:p>
        </p:txBody>
      </p:sp>
      <p:sp>
        <p:nvSpPr>
          <p:cNvPr id="30725" name="Rectangle 5"/>
          <p:cNvSpPr>
            <a:spLocks noChangeArrowheads="1"/>
          </p:cNvSpPr>
          <p:nvPr/>
        </p:nvSpPr>
        <p:spPr bwMode="auto">
          <a:xfrm>
            <a:off x="285750" y="3298825"/>
            <a:ext cx="6116638" cy="3114675"/>
          </a:xfrm>
          <a:prstGeom prst="rect">
            <a:avLst/>
          </a:prstGeom>
          <a:solidFill>
            <a:srgbClr val="FFFFCC"/>
          </a:solidFill>
          <a:ln w="28575">
            <a:solidFill>
              <a:srgbClr val="000066"/>
            </a:solidFill>
            <a:miter lim="800000"/>
            <a:headEnd/>
            <a:tailEnd/>
          </a:ln>
        </p:spPr>
        <p:txBody>
          <a:bodyPr/>
          <a:lstStyle/>
          <a:p>
            <a:pPr algn="ctr">
              <a:spcBef>
                <a:spcPct val="20000"/>
              </a:spcBef>
              <a:buClr>
                <a:srgbClr val="000066"/>
              </a:buClr>
              <a:buSzPct val="70000"/>
              <a:buFont typeface="Wingdings" charset="0"/>
              <a:buNone/>
            </a:pPr>
            <a:r>
              <a:rPr lang="en-US">
                <a:solidFill>
                  <a:schemeClr val="tx1"/>
                </a:solidFill>
              </a:rPr>
              <a:t>Biochemical models have demonstrated that chewing muscles working through the teeth generates intensive concentration of compression in the nasal and forehead region…i.e. a bigger brow ridge.</a:t>
            </a:r>
          </a:p>
        </p:txBody>
      </p:sp>
      <p:sp>
        <p:nvSpPr>
          <p:cNvPr id="30726" name="Text Box 6"/>
          <p:cNvSpPr txBox="1">
            <a:spLocks noChangeArrowheads="1"/>
          </p:cNvSpPr>
          <p:nvPr/>
        </p:nvSpPr>
        <p:spPr bwMode="auto">
          <a:xfrm>
            <a:off x="336550" y="1295400"/>
            <a:ext cx="8562975" cy="1433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kumimoji="1" lang="en-US">
                <a:solidFill>
                  <a:schemeClr val="tx1"/>
                </a:solidFill>
                <a:cs typeface="+mn-cs"/>
              </a:rPr>
              <a:t>B. Endo, </a:t>
            </a:r>
            <a:r>
              <a:rPr kumimoji="1" lang="ja-JP" altLang="en-US">
                <a:solidFill>
                  <a:schemeClr val="tx1"/>
                </a:solidFill>
                <a:latin typeface="Arial"/>
                <a:cs typeface="+mn-cs"/>
              </a:rPr>
              <a:t>“</a:t>
            </a:r>
            <a:r>
              <a:rPr kumimoji="1" lang="en-US">
                <a:solidFill>
                  <a:schemeClr val="tx1"/>
                </a:solidFill>
                <a:cs typeface="+mn-cs"/>
              </a:rPr>
              <a:t>Experimental Studies on the Mechanical Significance of the Form of the Human Facial Skeleton,</a:t>
            </a:r>
            <a:r>
              <a:rPr kumimoji="1" lang="ja-JP" altLang="en-US">
                <a:solidFill>
                  <a:schemeClr val="tx1"/>
                </a:solidFill>
                <a:latin typeface="Arial"/>
                <a:cs typeface="+mn-cs"/>
              </a:rPr>
              <a:t>”</a:t>
            </a:r>
            <a:r>
              <a:rPr kumimoji="1" lang="en-US" sz="3200">
                <a:solidFill>
                  <a:schemeClr val="tx1"/>
                </a:solidFill>
                <a:cs typeface="+mn-cs"/>
              </a:rPr>
              <a:t> </a:t>
            </a:r>
            <a:r>
              <a:rPr kumimoji="1" lang="en-US">
                <a:solidFill>
                  <a:schemeClr val="tx1"/>
                </a:solidFill>
                <a:cs typeface="+mn-cs"/>
              </a:rPr>
              <a:t>J. Fac. Univ. Tokyo, 1966.</a:t>
            </a:r>
          </a:p>
        </p:txBody>
      </p:sp>
      <p:graphicFrame>
        <p:nvGraphicFramePr>
          <p:cNvPr id="30727" name="Object 7"/>
          <p:cNvGraphicFramePr>
            <a:graphicFrameLocks/>
          </p:cNvGraphicFramePr>
          <p:nvPr/>
        </p:nvGraphicFramePr>
        <p:xfrm>
          <a:off x="6710363" y="3932238"/>
          <a:ext cx="1660525" cy="1671637"/>
        </p:xfrm>
        <a:graphic>
          <a:graphicData uri="http://schemas.openxmlformats.org/presentationml/2006/ole">
            <mc:AlternateContent xmlns:mc="http://schemas.openxmlformats.org/markup-compatibility/2006">
              <mc:Choice xmlns:v="urn:schemas-microsoft-com:vml" Requires="v">
                <p:oleObj name="EasyPhoto Photograph" r:id="rId2" imgW="3533775" imgH="4276725" progId="EasyPhoto.Photograph">
                  <p:embed/>
                </p:oleObj>
              </mc:Choice>
              <mc:Fallback>
                <p:oleObj name="EasyPhoto Photograph" r:id="rId2" imgW="3533775" imgH="4276725" progId="EasyPhoto.Photograph">
                  <p:embed/>
                  <p:pic>
                    <p:nvPicPr>
                      <p:cNvPr id="0" name="Object 7"/>
                      <p:cNvPicPr>
                        <a:picLocks noChangeArrowheads="1"/>
                      </p:cNvPicPr>
                      <p:nvPr/>
                    </p:nvPicPr>
                    <p:blipFill>
                      <a:blip r:embed="rId3">
                        <a:extLst>
                          <a:ext uri="{28A0092B-C50C-407E-A947-70E740481C1C}">
                            <a14:useLocalDpi xmlns:a14="http://schemas.microsoft.com/office/drawing/2010/main" val="0"/>
                          </a:ext>
                        </a:extLst>
                      </a:blip>
                      <a:srcRect b="16740"/>
                      <a:stretch>
                        <a:fillRect/>
                      </a:stretch>
                    </p:blipFill>
                    <p:spPr bwMode="auto">
                      <a:xfrm>
                        <a:off x="6710363" y="3932238"/>
                        <a:ext cx="1660525" cy="1671637"/>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107763" dir="18900000" algn="ctr" rotWithShape="0">
                                <a:schemeClr val="tx2">
                                  <a:alpha val="74997"/>
                                </a:schemeClr>
                              </a:outerShdw>
                            </a:effectLst>
                          </a14:hiddenEffects>
                        </a:ext>
                      </a:extLst>
                    </p:spPr>
                  </p:pic>
                </p:oleObj>
              </mc:Fallback>
            </mc:AlternateContent>
          </a:graphicData>
        </a:graphic>
      </p:graphicFrame>
      <p:sp>
        <p:nvSpPr>
          <p:cNvPr id="30728" name="Line 8"/>
          <p:cNvSpPr>
            <a:spLocks noChangeShapeType="1"/>
          </p:cNvSpPr>
          <p:nvPr/>
        </p:nvSpPr>
        <p:spPr bwMode="auto">
          <a:xfrm flipH="1">
            <a:off x="8153400" y="3260725"/>
            <a:ext cx="304800" cy="111283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dissolve">
                                      <p:cBhvr>
                                        <p:cTn id="7" dur="500"/>
                                        <p:tgtEl>
                                          <p:spTgt spid="307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0725">
                                            <p:txEl>
                                              <p:pRg st="0" end="0"/>
                                            </p:txEl>
                                          </p:spTgt>
                                        </p:tgtEl>
                                        <p:attrNameLst>
                                          <p:attrName>style.visibility</p:attrName>
                                        </p:attrNameLst>
                                      </p:cBhvr>
                                      <p:to>
                                        <p:strVal val="visible"/>
                                      </p:to>
                                    </p:set>
                                    <p:anim calcmode="lin" valueType="num">
                                      <p:cBhvr>
                                        <p:cTn id="12" dur="500" fill="hold"/>
                                        <p:tgtEl>
                                          <p:spTgt spid="3072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0725">
                                            <p:txEl>
                                              <p:pRg st="0" end="0"/>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30727"/>
                                        </p:tgtEl>
                                        <p:attrNameLst>
                                          <p:attrName>style.visibility</p:attrName>
                                        </p:attrNameLst>
                                      </p:cBhvr>
                                      <p:to>
                                        <p:strVal val="visible"/>
                                      </p:to>
                                    </p:set>
                                    <p:animEffect transition="in" filter="dissolve">
                                      <p:cBhvr>
                                        <p:cTn id="17" dur="500"/>
                                        <p:tgtEl>
                                          <p:spTgt spid="30727"/>
                                        </p:tgtEl>
                                      </p:cBhvr>
                                    </p:animEffect>
                                  </p:childTnLst>
                                </p:cTn>
                              </p:par>
                            </p:childTnLst>
                          </p:cTn>
                        </p:par>
                        <p:par>
                          <p:cTn id="18" fill="hold" nodeType="afterGroup">
                            <p:stCondLst>
                              <p:cond delay="1000"/>
                            </p:stCondLst>
                            <p:childTnLst>
                              <p:par>
                                <p:cTn id="19" presetID="22" presetClass="entr" presetSubtype="1" fill="hold" nodeType="afterEffect">
                                  <p:stCondLst>
                                    <p:cond delay="0"/>
                                  </p:stCondLst>
                                  <p:childTnLst>
                                    <p:set>
                                      <p:cBhvr>
                                        <p:cTn id="20" dur="1" fill="hold">
                                          <p:stCondLst>
                                            <p:cond delay="0"/>
                                          </p:stCondLst>
                                        </p:cTn>
                                        <p:tgtEl>
                                          <p:spTgt spid="30728"/>
                                        </p:tgtEl>
                                        <p:attrNameLst>
                                          <p:attrName>style.visibility</p:attrName>
                                        </p:attrNameLst>
                                      </p:cBhvr>
                                      <p:to>
                                        <p:strVal val="visible"/>
                                      </p:to>
                                    </p:set>
                                    <p:animEffect transition="in" filter="wipe(up)">
                                      <p:cBhvr>
                                        <p:cTn id="21"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autoUpdateAnimBg="0"/>
      <p:bldP spid="3072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defRPr/>
            </a:pPr>
            <a:r>
              <a:rPr lang="en-US">
                <a:cs typeface="+mj-cs"/>
              </a:rPr>
              <a:t>Neandertal DNA</a:t>
            </a:r>
          </a:p>
        </p:txBody>
      </p:sp>
      <p:sp>
        <p:nvSpPr>
          <p:cNvPr id="253955" name="Rectangle 3"/>
          <p:cNvSpPr>
            <a:spLocks noGrp="1" noChangeArrowheads="1"/>
          </p:cNvSpPr>
          <p:nvPr>
            <p:ph type="body" idx="1"/>
          </p:nvPr>
        </p:nvSpPr>
        <p:spPr>
          <a:xfrm>
            <a:off x="468313" y="4019550"/>
            <a:ext cx="8229600" cy="1666875"/>
          </a:xfrm>
        </p:spPr>
        <p:txBody>
          <a:bodyPr/>
          <a:lstStyle/>
          <a:p>
            <a:pPr marL="0" indent="0" eaLnBrk="1" hangingPunct="1">
              <a:buFont typeface="Wingdings" charset="0"/>
              <a:buNone/>
              <a:defRPr/>
            </a:pPr>
            <a:r>
              <a:rPr lang="ja-JP" altLang="en-US" sz="3600">
                <a:latin typeface="Arial"/>
                <a:cs typeface="+mn-cs"/>
              </a:rPr>
              <a:t>“</a:t>
            </a:r>
            <a:r>
              <a:rPr lang="en-US" sz="3600">
                <a:cs typeface="+mn-cs"/>
              </a:rPr>
              <a:t>Analysis of Neanderthal DNA failed to demonstrate any significance from DNA of modern humans.</a:t>
            </a:r>
            <a:r>
              <a:rPr lang="ja-JP" altLang="en-US" sz="3600">
                <a:latin typeface="Arial"/>
                <a:cs typeface="+mn-cs"/>
              </a:rPr>
              <a:t>”</a:t>
            </a:r>
            <a:endParaRPr lang="en-US" sz="3600">
              <a:cs typeface="+mn-cs"/>
            </a:endParaRPr>
          </a:p>
        </p:txBody>
      </p:sp>
      <p:sp>
        <p:nvSpPr>
          <p:cNvPr id="253956" name="Text Box 4"/>
          <p:cNvSpPr txBox="1">
            <a:spLocks noChangeArrowheads="1"/>
          </p:cNvSpPr>
          <p:nvPr/>
        </p:nvSpPr>
        <p:spPr bwMode="auto">
          <a:xfrm>
            <a:off x="346075" y="1319213"/>
            <a:ext cx="8535988" cy="2227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chemeClr val="tx1"/>
                </a:solidFill>
                <a:cs typeface="+mn-cs"/>
              </a:rPr>
              <a:t>Nicholas Comninellis, M.D., </a:t>
            </a:r>
            <a:r>
              <a:rPr lang="en-US" i="1">
                <a:solidFill>
                  <a:schemeClr val="tx1"/>
                </a:solidFill>
                <a:cs typeface="+mn-cs"/>
              </a:rPr>
              <a:t>Creative Defense: Evidence Against Evolution</a:t>
            </a:r>
            <a:r>
              <a:rPr lang="en-US">
                <a:solidFill>
                  <a:schemeClr val="tx1"/>
                </a:solidFill>
                <a:cs typeface="+mn-cs"/>
              </a:rPr>
              <a:t>, 2001, p. 195. (citing Marvin Lubenow, </a:t>
            </a:r>
            <a:r>
              <a:rPr lang="ja-JP" altLang="en-US">
                <a:solidFill>
                  <a:schemeClr val="tx1"/>
                </a:solidFill>
                <a:latin typeface="Arial"/>
                <a:cs typeface="+mn-cs"/>
              </a:rPr>
              <a:t>“</a:t>
            </a:r>
            <a:r>
              <a:rPr lang="en-US">
                <a:solidFill>
                  <a:schemeClr val="tx1"/>
                </a:solidFill>
                <a:cs typeface="+mn-cs"/>
              </a:rPr>
              <a:t>Recovery of Neanderthal mtDNA: An Evaluation,</a:t>
            </a:r>
            <a:r>
              <a:rPr lang="ja-JP" altLang="en-US">
                <a:solidFill>
                  <a:schemeClr val="tx1"/>
                </a:solidFill>
                <a:latin typeface="Arial"/>
                <a:cs typeface="+mn-cs"/>
              </a:rPr>
              <a:t>”</a:t>
            </a:r>
            <a:r>
              <a:rPr lang="en-US">
                <a:solidFill>
                  <a:schemeClr val="tx1"/>
                </a:solidFill>
                <a:cs typeface="+mn-cs"/>
              </a:rPr>
              <a:t> </a:t>
            </a:r>
            <a:r>
              <a:rPr lang="en-US" i="1">
                <a:solidFill>
                  <a:schemeClr val="tx1"/>
                </a:solidFill>
                <a:cs typeface="+mn-cs"/>
              </a:rPr>
              <a:t>Creation Ex Nihilo Technical Journal</a:t>
            </a:r>
            <a:r>
              <a:rPr lang="en-US">
                <a:solidFill>
                  <a:schemeClr val="tx1"/>
                </a:solidFill>
                <a:cs typeface="+mn-cs"/>
              </a:rPr>
              <a:t>, 1998.)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3956"/>
                                        </p:tgtEl>
                                        <p:attrNameLst>
                                          <p:attrName>style.visibility</p:attrName>
                                        </p:attrNameLst>
                                      </p:cBhvr>
                                      <p:to>
                                        <p:strVal val="visible"/>
                                      </p:to>
                                    </p:set>
                                    <p:animEffect transition="in" filter="fade">
                                      <p:cBhvr>
                                        <p:cTn id="7" dur="500"/>
                                        <p:tgtEl>
                                          <p:spTgt spid="2539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3955">
                                            <p:txEl>
                                              <p:pRg st="0" end="0"/>
                                            </p:txEl>
                                          </p:spTgt>
                                        </p:tgtEl>
                                        <p:attrNameLst>
                                          <p:attrName>style.visibility</p:attrName>
                                        </p:attrNameLst>
                                      </p:cBhvr>
                                      <p:to>
                                        <p:strVal val="visible"/>
                                      </p:to>
                                    </p:set>
                                    <p:animEffect transition="in" filter="fade">
                                      <p:cBhvr>
                                        <p:cTn id="12" dur="500"/>
                                        <p:tgtEl>
                                          <p:spTgt spid="2539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P spid="2539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a:cs typeface="+mj-cs"/>
              </a:rPr>
              <a:t>Neandertals Were Human</a:t>
            </a:r>
          </a:p>
        </p:txBody>
      </p:sp>
      <p:sp>
        <p:nvSpPr>
          <p:cNvPr id="33795" name="Rectangle 3"/>
          <p:cNvSpPr>
            <a:spLocks noGrp="1" noChangeArrowheads="1"/>
          </p:cNvSpPr>
          <p:nvPr>
            <p:ph type="body" idx="1"/>
          </p:nvPr>
        </p:nvSpPr>
        <p:spPr>
          <a:xfrm>
            <a:off x="385763" y="2481263"/>
            <a:ext cx="8548687" cy="4181475"/>
          </a:xfrm>
        </p:spPr>
        <p:txBody>
          <a:bodyPr/>
          <a:lstStyle/>
          <a:p>
            <a:pPr marL="0" indent="0" eaLnBrk="1" hangingPunct="1">
              <a:lnSpc>
                <a:spcPct val="90000"/>
              </a:lnSpc>
              <a:buFont typeface="Wingdings" charset="0"/>
              <a:buNone/>
              <a:defRPr/>
            </a:pPr>
            <a:r>
              <a:rPr lang="ja-JP" altLang="en-US">
                <a:latin typeface="Arial"/>
                <a:cs typeface="+mn-cs"/>
              </a:rPr>
              <a:t>“</a:t>
            </a:r>
            <a:r>
              <a:rPr lang="en-US">
                <a:cs typeface="+mn-cs"/>
              </a:rPr>
              <a:t>Neanderthals were human. They buried their dead, used tools, had a complex social structure, employed language, and played musical instruments.</a:t>
            </a:r>
          </a:p>
          <a:p>
            <a:pPr marL="0" indent="0" eaLnBrk="1" hangingPunct="1">
              <a:lnSpc>
                <a:spcPct val="90000"/>
              </a:lnSpc>
              <a:buFont typeface="Wingdings" charset="0"/>
              <a:buNone/>
              <a:defRPr/>
            </a:pPr>
            <a:r>
              <a:rPr lang="en-US">
                <a:cs typeface="+mn-cs"/>
              </a:rPr>
              <a:t>Neanderthal anatomy differences are extremely minor and can be for the most part explained as a result of a genetically isolated people that lived a rigorous life in a harsh, cold climate.</a:t>
            </a:r>
            <a:r>
              <a:rPr lang="ja-JP" altLang="en-US">
                <a:latin typeface="Arial"/>
                <a:cs typeface="+mn-cs"/>
              </a:rPr>
              <a:t>”</a:t>
            </a:r>
            <a:endParaRPr lang="en-US">
              <a:cs typeface="+mn-cs"/>
            </a:endParaRPr>
          </a:p>
        </p:txBody>
      </p:sp>
      <p:sp>
        <p:nvSpPr>
          <p:cNvPr id="33796" name="Text Box 4"/>
          <p:cNvSpPr txBox="1">
            <a:spLocks noChangeArrowheads="1"/>
          </p:cNvSpPr>
          <p:nvPr/>
        </p:nvSpPr>
        <p:spPr bwMode="auto">
          <a:xfrm>
            <a:off x="381000" y="1071563"/>
            <a:ext cx="8496300" cy="137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a:solidFill>
                  <a:schemeClr val="tx1"/>
                </a:solidFill>
                <a:cs typeface="+mn-cs"/>
              </a:rPr>
              <a:t>Dave Phillips (Physical Anthropologist), </a:t>
            </a:r>
            <a:r>
              <a:rPr lang="ja-JP" altLang="en-US">
                <a:solidFill>
                  <a:schemeClr val="tx1"/>
                </a:solidFill>
                <a:latin typeface="Arial"/>
                <a:cs typeface="+mn-cs"/>
              </a:rPr>
              <a:t>“</a:t>
            </a:r>
            <a:r>
              <a:rPr lang="en-US">
                <a:solidFill>
                  <a:schemeClr val="tx1"/>
                </a:solidFill>
                <a:cs typeface="+mn-cs"/>
              </a:rPr>
              <a:t>Neanderthals Are Still Human,</a:t>
            </a:r>
            <a:r>
              <a:rPr lang="ja-JP" altLang="en-US">
                <a:solidFill>
                  <a:schemeClr val="tx1"/>
                </a:solidFill>
                <a:latin typeface="Arial"/>
                <a:cs typeface="+mn-cs"/>
              </a:rPr>
              <a:t>”</a:t>
            </a:r>
            <a:r>
              <a:rPr lang="en-US">
                <a:solidFill>
                  <a:schemeClr val="tx1"/>
                </a:solidFill>
                <a:cs typeface="+mn-cs"/>
              </a:rPr>
              <a:t> Impact Article #223, May, 2000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dissolve">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5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fade">
                                      <p:cBhvr>
                                        <p:cTn id="17" dur="5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cs typeface="+mj-cs"/>
              </a:rPr>
              <a:t>Looking for Evidence</a:t>
            </a:r>
          </a:p>
        </p:txBody>
      </p:sp>
      <p:sp>
        <p:nvSpPr>
          <p:cNvPr id="5123" name="Rectangle 3"/>
          <p:cNvSpPr>
            <a:spLocks noGrp="1" noChangeArrowheads="1"/>
          </p:cNvSpPr>
          <p:nvPr>
            <p:ph type="body" idx="1"/>
          </p:nvPr>
        </p:nvSpPr>
        <p:spPr>
          <a:xfrm>
            <a:off x="487363" y="3400425"/>
            <a:ext cx="8229600" cy="1400175"/>
          </a:xfrm>
        </p:spPr>
        <p:txBody>
          <a:bodyPr/>
          <a:lstStyle/>
          <a:p>
            <a:pPr marL="457200" indent="-457200" eaLnBrk="1" hangingPunct="1">
              <a:buSzPct val="95000"/>
              <a:buFont typeface="Monotype Sorts" charset="0"/>
              <a:buAutoNum type="arabicPeriod"/>
              <a:defRPr/>
            </a:pPr>
            <a:r>
              <a:rPr lang="en-US">
                <a:cs typeface="+mn-cs"/>
              </a:rPr>
              <a:t>The fossil record</a:t>
            </a:r>
          </a:p>
          <a:p>
            <a:pPr marL="457200" indent="-457200" eaLnBrk="1" hangingPunct="1">
              <a:buSzPct val="95000"/>
              <a:buFont typeface="Monotype Sorts" charset="0"/>
              <a:buAutoNum type="arabicPeriod"/>
              <a:defRPr/>
            </a:pPr>
            <a:r>
              <a:rPr lang="en-US">
                <a:cs typeface="+mn-cs"/>
              </a:rPr>
              <a:t>A mechanism for change</a:t>
            </a:r>
          </a:p>
        </p:txBody>
      </p:sp>
      <p:sp>
        <p:nvSpPr>
          <p:cNvPr id="5124" name="Text Box 4"/>
          <p:cNvSpPr txBox="1">
            <a:spLocks noChangeArrowheads="1"/>
          </p:cNvSpPr>
          <p:nvPr/>
        </p:nvSpPr>
        <p:spPr bwMode="auto">
          <a:xfrm>
            <a:off x="596900" y="1471613"/>
            <a:ext cx="8331200" cy="155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kumimoji="1" lang="en-US" sz="3200">
                <a:cs typeface="+mn-cs"/>
              </a:rPr>
              <a:t>If the evolution of humans from an ape-like ancestor is true there should be two proof evidences:</a:t>
            </a:r>
          </a:p>
        </p:txBody>
      </p:sp>
      <p:sp>
        <p:nvSpPr>
          <p:cNvPr id="5125" name="Text Box 5"/>
          <p:cNvSpPr txBox="1">
            <a:spLocks noChangeArrowheads="1"/>
          </p:cNvSpPr>
          <p:nvPr/>
        </p:nvSpPr>
        <p:spPr bwMode="auto">
          <a:xfrm>
            <a:off x="644525" y="4957763"/>
            <a:ext cx="7823200" cy="1095375"/>
          </a:xfrm>
          <a:prstGeom prst="rect">
            <a:avLst/>
          </a:prstGeom>
          <a:solidFill>
            <a:srgbClr val="000066"/>
          </a:solidFill>
          <a:ln w="28575">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3200">
                <a:solidFill>
                  <a:schemeClr val="bg1"/>
                </a:solidFill>
                <a:cs typeface="+mn-cs"/>
              </a:rPr>
              <a:t>If these evidences are absent, then the only alternative is special creation by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par>
                          <p:cTn id="13" fill="hold" nodeType="afterGroup">
                            <p:stCondLst>
                              <p:cond delay="500"/>
                            </p:stCondLst>
                            <p:childTnLst>
                              <p:par>
                                <p:cTn id="14" presetID="17" presetClass="entr" presetSubtype="10" fill="hold" grpId="0" nodeType="afterEffect">
                                  <p:stCondLst>
                                    <p:cond delay="0"/>
                                  </p:stCondLst>
                                  <p:childTnLst>
                                    <p:set>
                                      <p:cBhvr>
                                        <p:cTn id="15" dur="1" fill="hold">
                                          <p:stCondLst>
                                            <p:cond delay="0"/>
                                          </p:stCondLst>
                                        </p:cTn>
                                        <p:tgtEl>
                                          <p:spTgt spid="5125"/>
                                        </p:tgtEl>
                                        <p:attrNameLst>
                                          <p:attrName>style.visibility</p:attrName>
                                        </p:attrNameLst>
                                      </p:cBhvr>
                                      <p:to>
                                        <p:strVal val="visible"/>
                                      </p:to>
                                    </p:set>
                                    <p:anim calcmode="lin" valueType="num">
                                      <p:cBhvr>
                                        <p:cTn id="16" dur="500" fill="hold"/>
                                        <p:tgtEl>
                                          <p:spTgt spid="5125"/>
                                        </p:tgtEl>
                                        <p:attrNameLst>
                                          <p:attrName>ppt_w</p:attrName>
                                        </p:attrNameLst>
                                      </p:cBhvr>
                                      <p:tavLst>
                                        <p:tav tm="0">
                                          <p:val>
                                            <p:fltVal val="0"/>
                                          </p:val>
                                        </p:tav>
                                        <p:tav tm="100000">
                                          <p:val>
                                            <p:strVal val="#ppt_w"/>
                                          </p:val>
                                        </p:tav>
                                      </p:tavLst>
                                    </p:anim>
                                    <p:anim calcmode="lin" valueType="num">
                                      <p:cBhvr>
                                        <p:cTn id="17" dur="500" fill="hold"/>
                                        <p:tgtEl>
                                          <p:spTgt spid="51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a:cs typeface="+mj-cs"/>
              </a:rPr>
              <a:t>Neandertals Were Human</a:t>
            </a:r>
          </a:p>
        </p:txBody>
      </p:sp>
      <p:sp>
        <p:nvSpPr>
          <p:cNvPr id="32771" name="Rectangle 3"/>
          <p:cNvSpPr>
            <a:spLocks noGrp="1" noChangeArrowheads="1"/>
          </p:cNvSpPr>
          <p:nvPr>
            <p:ph type="body" idx="1"/>
          </p:nvPr>
        </p:nvSpPr>
        <p:spPr>
          <a:xfrm>
            <a:off x="487363" y="2151063"/>
            <a:ext cx="8229600" cy="4219575"/>
          </a:xfrm>
        </p:spPr>
        <p:txBody>
          <a:bodyPr/>
          <a:lstStyle/>
          <a:p>
            <a:pPr marL="0" indent="0" eaLnBrk="1" hangingPunct="1">
              <a:lnSpc>
                <a:spcPct val="105000"/>
              </a:lnSpc>
              <a:buFont typeface="Wingdings" charset="0"/>
              <a:buNone/>
              <a:defRPr/>
            </a:pPr>
            <a:r>
              <a:rPr lang="ja-JP" altLang="en-US" sz="2800" dirty="0">
                <a:cs typeface="Times New Roman" charset="0"/>
              </a:rPr>
              <a:t>“</a:t>
            </a:r>
            <a:r>
              <a:rPr lang="en-US" sz="2800" dirty="0">
                <a:cs typeface="Times New Roman" charset="0"/>
              </a:rPr>
              <a:t>If early human populations were </a:t>
            </a:r>
            <a:r>
              <a:rPr lang="fr-FR" altLang="ja-JP" sz="2800" dirty="0">
                <a:cs typeface="Times New Roman" charset="0"/>
              </a:rPr>
              <a:t>'</a:t>
            </a:r>
            <a:r>
              <a:rPr lang="en-US" sz="2800" dirty="0">
                <a:cs typeface="Times New Roman" charset="0"/>
              </a:rPr>
              <a:t>very small and isolated from one another</a:t>
            </a:r>
            <a:r>
              <a:rPr lang="fr-FR" altLang="ja-JP" sz="2800" dirty="0">
                <a:cs typeface="Times New Roman" charset="0"/>
              </a:rPr>
              <a:t>'</a:t>
            </a:r>
            <a:r>
              <a:rPr lang="en-US" sz="2800" dirty="0">
                <a:cs typeface="Times New Roman" charset="0"/>
              </a:rPr>
              <a:t>, gradually each would accumulate </a:t>
            </a:r>
            <a:r>
              <a:rPr lang="fr-FR" altLang="ja-JP" sz="2800" dirty="0">
                <a:cs typeface="Times New Roman" charset="0"/>
              </a:rPr>
              <a:t>'</a:t>
            </a:r>
            <a:r>
              <a:rPr lang="en-US" sz="2800" dirty="0">
                <a:cs typeface="Times New Roman" charset="0"/>
              </a:rPr>
              <a:t>different losses</a:t>
            </a:r>
            <a:r>
              <a:rPr lang="fr-FR" altLang="ja-JP" sz="2800" dirty="0">
                <a:cs typeface="Times New Roman" charset="0"/>
              </a:rPr>
              <a:t>'</a:t>
            </a:r>
            <a:r>
              <a:rPr lang="en-US" sz="2800" dirty="0">
                <a:cs typeface="Times New Roman" charset="0"/>
              </a:rPr>
              <a:t> [in mitochondrial DNA] until they all came to look really different from each other because of the drift.</a:t>
            </a:r>
            <a:r>
              <a:rPr lang="en-US" sz="2800" dirty="0">
                <a:cs typeface="+mn-cs"/>
              </a:rPr>
              <a:t> …</a:t>
            </a:r>
          </a:p>
          <a:p>
            <a:pPr marL="0" indent="0" eaLnBrk="1" hangingPunct="1">
              <a:lnSpc>
                <a:spcPct val="105000"/>
              </a:lnSpc>
              <a:spcBef>
                <a:spcPct val="45000"/>
              </a:spcBef>
              <a:buFont typeface="Wingdings" charset="0"/>
              <a:buNone/>
              <a:defRPr/>
            </a:pPr>
            <a:r>
              <a:rPr lang="en-US" sz="2800" dirty="0">
                <a:cs typeface="Times New Roman" charset="0"/>
              </a:rPr>
              <a:t>Nothing in the new data rules out the possibility that </a:t>
            </a:r>
            <a:r>
              <a:rPr lang="en-US" sz="2800" dirty="0" err="1">
                <a:cs typeface="Times New Roman" charset="0"/>
              </a:rPr>
              <a:t>Neandertals</a:t>
            </a:r>
            <a:r>
              <a:rPr lang="en-US" sz="2800" dirty="0">
                <a:cs typeface="Times New Roman" charset="0"/>
              </a:rPr>
              <a:t> interbred with ordinary </a:t>
            </a:r>
            <a:r>
              <a:rPr lang="en-US" sz="2800" i="1" dirty="0">
                <a:cs typeface="Times New Roman" charset="0"/>
              </a:rPr>
              <a:t>Homo sapiens</a:t>
            </a:r>
            <a:r>
              <a:rPr lang="en-US" sz="2800" dirty="0">
                <a:cs typeface="Times New Roman" charset="0"/>
              </a:rPr>
              <a:t>, which would make them part of the same species.</a:t>
            </a:r>
            <a:r>
              <a:rPr lang="ja-JP" altLang="en-US" sz="2800" dirty="0">
                <a:cs typeface="Times New Roman" charset="0"/>
              </a:rPr>
              <a:t>”</a:t>
            </a:r>
            <a:endParaRPr lang="en-US" sz="2800" dirty="0">
              <a:cs typeface="Times New Roman" charset="0"/>
            </a:endParaRPr>
          </a:p>
        </p:txBody>
      </p:sp>
      <p:sp>
        <p:nvSpPr>
          <p:cNvPr id="32772" name="Text Box 4"/>
          <p:cNvSpPr txBox="1">
            <a:spLocks noChangeArrowheads="1"/>
          </p:cNvSpPr>
          <p:nvPr/>
        </p:nvSpPr>
        <p:spPr bwMode="auto">
          <a:xfrm>
            <a:off x="358775" y="1143000"/>
            <a:ext cx="8262938"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a:solidFill>
                  <a:schemeClr val="tx1"/>
                </a:solidFill>
                <a:cs typeface="Times New Roman" charset="0"/>
              </a:rPr>
              <a:t>R. Ward and C. Stringer, </a:t>
            </a:r>
            <a:r>
              <a:rPr lang="ja-JP" altLang="en-US">
                <a:solidFill>
                  <a:schemeClr val="tx1"/>
                </a:solidFill>
                <a:cs typeface="Times New Roman" charset="0"/>
              </a:rPr>
              <a:t>“</a:t>
            </a:r>
            <a:r>
              <a:rPr lang="en-US">
                <a:solidFill>
                  <a:schemeClr val="tx1"/>
                </a:solidFill>
                <a:cs typeface="Times New Roman" charset="0"/>
              </a:rPr>
              <a:t>A molecular handle on the Neanderthals</a:t>
            </a:r>
            <a:r>
              <a:rPr lang="ja-JP" altLang="en-US">
                <a:solidFill>
                  <a:schemeClr val="tx1"/>
                </a:solidFill>
                <a:cs typeface="Times New Roman" charset="0"/>
              </a:rPr>
              <a:t>”</a:t>
            </a:r>
            <a:r>
              <a:rPr lang="en-US">
                <a:solidFill>
                  <a:schemeClr val="tx1"/>
                </a:solidFill>
                <a:cs typeface="Times New Roman" charset="0"/>
              </a:rPr>
              <a:t>, </a:t>
            </a:r>
            <a:r>
              <a:rPr lang="en-US" i="1">
                <a:solidFill>
                  <a:schemeClr val="tx1"/>
                </a:solidFill>
                <a:cs typeface="Times New Roman" charset="0"/>
              </a:rPr>
              <a:t>Nature, </a:t>
            </a:r>
            <a:r>
              <a:rPr lang="en-US">
                <a:solidFill>
                  <a:schemeClr val="tx1"/>
                </a:solidFill>
                <a:cs typeface="Times New Roman" charset="0"/>
              </a:rPr>
              <a:t>pp. 225–226.</a:t>
            </a:r>
            <a:r>
              <a:rPr lang="en-US">
                <a:solidFill>
                  <a:schemeClr val="tx1"/>
                </a:solidFill>
                <a:cs typeface="+mn-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500"/>
                                        <p:tgtEl>
                                          <p:spTgt spid="327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fade">
                                      <p:cBhvr>
                                        <p:cTn id="17"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a:cs typeface="+mj-cs"/>
              </a:rPr>
              <a:t>Neandertal Population</a:t>
            </a:r>
          </a:p>
        </p:txBody>
      </p:sp>
      <p:sp>
        <p:nvSpPr>
          <p:cNvPr id="34819" name="Rectangle 3"/>
          <p:cNvSpPr>
            <a:spLocks noGrp="1" noChangeArrowheads="1"/>
          </p:cNvSpPr>
          <p:nvPr>
            <p:ph type="body" idx="1"/>
          </p:nvPr>
        </p:nvSpPr>
        <p:spPr/>
        <p:txBody>
          <a:bodyPr/>
          <a:lstStyle/>
          <a:p>
            <a:pPr eaLnBrk="1" hangingPunct="1">
              <a:defRPr/>
            </a:pPr>
            <a:r>
              <a:rPr lang="en-US" sz="3600">
                <a:cs typeface="+mn-cs"/>
              </a:rPr>
              <a:t>Common dates for Neandertals are 130,000 to 30,000 years ago</a:t>
            </a:r>
          </a:p>
          <a:p>
            <a:pPr eaLnBrk="1" hangingPunct="1">
              <a:spcBef>
                <a:spcPct val="50000"/>
              </a:spcBef>
              <a:defRPr/>
            </a:pPr>
            <a:r>
              <a:rPr lang="en-US" sz="3600">
                <a:cs typeface="+mn-cs"/>
              </a:rPr>
              <a:t>Neandertals existed for about 100,000 years (2,500 generations: 40 years per generation)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500"/>
                                        <p:tgtEl>
                                          <p:spTgt spid="34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cs typeface="+mj-cs"/>
              </a:rPr>
              <a:t>Neandertal Population</a:t>
            </a:r>
          </a:p>
        </p:txBody>
      </p:sp>
      <p:sp>
        <p:nvSpPr>
          <p:cNvPr id="35843" name="Rectangle 3"/>
          <p:cNvSpPr>
            <a:spLocks noGrp="1" noChangeArrowheads="1"/>
          </p:cNvSpPr>
          <p:nvPr>
            <p:ph type="body" idx="1"/>
          </p:nvPr>
        </p:nvSpPr>
        <p:spPr>
          <a:xfrm>
            <a:off x="265113" y="3892550"/>
            <a:ext cx="8613775" cy="1247775"/>
          </a:xfrm>
        </p:spPr>
        <p:txBody>
          <a:bodyPr/>
          <a:lstStyle/>
          <a:p>
            <a:pPr marL="0" indent="0" algn="ctr" eaLnBrk="1" hangingPunct="1">
              <a:lnSpc>
                <a:spcPct val="90000"/>
              </a:lnSpc>
              <a:spcBef>
                <a:spcPct val="50000"/>
              </a:spcBef>
              <a:buFont typeface="Wingdings" charset="0"/>
              <a:buNone/>
              <a:defRPr/>
            </a:pPr>
            <a:r>
              <a:rPr lang="en-US" sz="3600">
                <a:cs typeface="+mn-cs"/>
              </a:rPr>
              <a:t>There should have been over 50 billion Neandertals that lived during this time! </a:t>
            </a:r>
          </a:p>
        </p:txBody>
      </p:sp>
      <p:sp>
        <p:nvSpPr>
          <p:cNvPr id="35844" name="Text Box 4"/>
          <p:cNvSpPr txBox="1">
            <a:spLocks noChangeArrowheads="1"/>
          </p:cNvSpPr>
          <p:nvPr/>
        </p:nvSpPr>
        <p:spPr bwMode="auto">
          <a:xfrm>
            <a:off x="203200" y="1339850"/>
            <a:ext cx="8694738" cy="1582738"/>
          </a:xfrm>
          <a:prstGeom prst="rect">
            <a:avLst/>
          </a:prstGeom>
          <a:solidFill>
            <a:srgbClr val="000066"/>
          </a:solidFill>
          <a:ln w="28575">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20000"/>
              </a:spcBef>
              <a:buClr>
                <a:srgbClr val="FFCC66"/>
              </a:buClr>
              <a:buSzPct val="75000"/>
              <a:buFont typeface="Monotype Sorts" charset="0"/>
              <a:buNone/>
              <a:defRPr/>
            </a:pPr>
            <a:r>
              <a:rPr kumimoji="1" lang="en-US" sz="3200">
                <a:solidFill>
                  <a:schemeClr val="bg1"/>
                </a:solidFill>
                <a:cs typeface="+mn-cs"/>
              </a:rPr>
              <a:t>From year 1 to 2,000 the population has grown from about 300 million to 6 billion (100 generations)</a:t>
            </a:r>
            <a:endParaRPr lang="en-US" sz="3200">
              <a:solidFill>
                <a:schemeClr val="bg1"/>
              </a:solidFill>
              <a:cs typeface="+mn-cs"/>
            </a:endParaRPr>
          </a:p>
        </p:txBody>
      </p:sp>
      <p:sp>
        <p:nvSpPr>
          <p:cNvPr id="35845" name="Text Box 5"/>
          <p:cNvSpPr txBox="1">
            <a:spLocks noChangeArrowheads="1"/>
          </p:cNvSpPr>
          <p:nvPr/>
        </p:nvSpPr>
        <p:spPr bwMode="auto">
          <a:xfrm>
            <a:off x="2976563" y="3003550"/>
            <a:ext cx="29860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3600" b="1" u="sng">
                <a:solidFill>
                  <a:srgbClr val="000066"/>
                </a:solidFill>
                <a:cs typeface="+mn-cs"/>
              </a:rPr>
              <a:t>The Problem</a:t>
            </a:r>
          </a:p>
        </p:txBody>
      </p:sp>
      <p:sp>
        <p:nvSpPr>
          <p:cNvPr id="35846" name="Text Box 6"/>
          <p:cNvSpPr txBox="1">
            <a:spLocks noChangeArrowheads="1"/>
          </p:cNvSpPr>
          <p:nvPr/>
        </p:nvSpPr>
        <p:spPr bwMode="auto">
          <a:xfrm>
            <a:off x="1304925" y="5405438"/>
            <a:ext cx="653415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90000"/>
              </a:lnSpc>
              <a:spcBef>
                <a:spcPct val="50000"/>
              </a:spcBef>
              <a:buClr>
                <a:srgbClr val="FFCC00"/>
              </a:buClr>
              <a:buSzPct val="75000"/>
              <a:buFont typeface="Monotype Sorts" charset="0"/>
              <a:buNone/>
              <a:defRPr/>
            </a:pPr>
            <a:r>
              <a:rPr kumimoji="1" lang="en-US" sz="4400" b="1">
                <a:solidFill>
                  <a:srgbClr val="000066"/>
                </a:solidFill>
                <a:effectLst>
                  <a:outerShdw blurRad="38100" dist="38100" dir="2700000" algn="tl">
                    <a:srgbClr val="DDDDDD"/>
                  </a:outerShdw>
                </a:effectLst>
                <a:cs typeface="+mn-cs"/>
              </a:rPr>
              <a:t>Where are the fossils?</a:t>
            </a:r>
            <a:endParaRPr lang="en-US" sz="4400">
              <a:solidFill>
                <a:srgbClr val="000066"/>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500" fill="hold"/>
                                        <p:tgtEl>
                                          <p:spTgt spid="35844"/>
                                        </p:tgtEl>
                                        <p:attrNameLst>
                                          <p:attrName>ppt_w</p:attrName>
                                        </p:attrNameLst>
                                      </p:cBhvr>
                                      <p:tavLst>
                                        <p:tav tm="0">
                                          <p:val>
                                            <p:fltVal val="0"/>
                                          </p:val>
                                        </p:tav>
                                        <p:tav tm="100000">
                                          <p:val>
                                            <p:strVal val="#ppt_w"/>
                                          </p:val>
                                        </p:tav>
                                      </p:tavLst>
                                    </p:anim>
                                    <p:anim calcmode="lin" valueType="num">
                                      <p:cBhvr>
                                        <p:cTn id="8" dur="500" fill="hold"/>
                                        <p:tgtEl>
                                          <p:spTgt spid="3584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slide(fromBottom)">
                                      <p:cBhvr>
                                        <p:cTn id="12" dur="500"/>
                                        <p:tgtEl>
                                          <p:spTgt spid="358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3"/>
                                        </p:tgtEl>
                                        <p:attrNameLst>
                                          <p:attrName>style.visibility</p:attrName>
                                        </p:attrNameLst>
                                      </p:cBhvr>
                                      <p:to>
                                        <p:strVal val="visible"/>
                                      </p:to>
                                    </p:set>
                                    <p:animEffect transition="in" filter="fade">
                                      <p:cBhvr>
                                        <p:cTn id="17" dur="500"/>
                                        <p:tgtEl>
                                          <p:spTgt spid="35843"/>
                                        </p:tgtEl>
                                      </p:cBhvr>
                                    </p:animEffect>
                                  </p:childTnLst>
                                </p:cTn>
                              </p:par>
                            </p:childTnLst>
                          </p:cTn>
                        </p:par>
                        <p:par>
                          <p:cTn id="18" fill="hold" nodeType="afterGroup">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35846"/>
                                        </p:tgtEl>
                                        <p:attrNameLst>
                                          <p:attrName>style.visibility</p:attrName>
                                        </p:attrNameLst>
                                      </p:cBhvr>
                                      <p:to>
                                        <p:strVal val="visible"/>
                                      </p:to>
                                    </p:set>
                                    <p:anim calcmode="lin" valueType="num">
                                      <p:cBhvr>
                                        <p:cTn id="21" dur="500" fill="hold"/>
                                        <p:tgtEl>
                                          <p:spTgt spid="35846"/>
                                        </p:tgtEl>
                                        <p:attrNameLst>
                                          <p:attrName>ppt_w</p:attrName>
                                        </p:attrNameLst>
                                      </p:cBhvr>
                                      <p:tavLst>
                                        <p:tav tm="0">
                                          <p:val>
                                            <p:fltVal val="0"/>
                                          </p:val>
                                        </p:tav>
                                        <p:tav tm="100000">
                                          <p:val>
                                            <p:strVal val="#ppt_w"/>
                                          </p:val>
                                        </p:tav>
                                      </p:tavLst>
                                    </p:anim>
                                    <p:anim calcmode="lin" valueType="num">
                                      <p:cBhvr>
                                        <p:cTn id="22" dur="500" fill="hold"/>
                                        <p:tgtEl>
                                          <p:spTgt spid="358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animBg="1" autoUpdateAnimBg="0"/>
      <p:bldP spid="35845" grpId="0" autoUpdateAnimBg="0"/>
      <p:bldP spid="3584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pPr eaLnBrk="1" hangingPunct="1">
              <a:defRPr/>
            </a:pPr>
            <a:r>
              <a:rPr lang="en-US">
                <a:cs typeface="+mj-cs"/>
              </a:rPr>
              <a:t>Neanderthals</a:t>
            </a:r>
          </a:p>
        </p:txBody>
      </p:sp>
      <p:sp>
        <p:nvSpPr>
          <p:cNvPr id="339971" name="Rectangle 3"/>
          <p:cNvSpPr>
            <a:spLocks noGrp="1" noChangeArrowheads="1"/>
          </p:cNvSpPr>
          <p:nvPr>
            <p:ph type="body" idx="1"/>
          </p:nvPr>
        </p:nvSpPr>
        <p:spPr>
          <a:xfrm>
            <a:off x="414338" y="3133725"/>
            <a:ext cx="8099425" cy="3130550"/>
          </a:xfrm>
        </p:spPr>
        <p:txBody>
          <a:bodyPr/>
          <a:lstStyle/>
          <a:p>
            <a:pPr marL="0" indent="0" eaLnBrk="1" hangingPunct="1">
              <a:buFont typeface="Wingdings" charset="0"/>
              <a:buNone/>
              <a:defRPr/>
            </a:pPr>
            <a:r>
              <a:rPr lang="ja-JP" altLang="en-US" dirty="0">
                <a:latin typeface="Arial"/>
                <a:cs typeface="+mn-cs"/>
              </a:rPr>
              <a:t>“</a:t>
            </a:r>
            <a:r>
              <a:rPr lang="en-US" dirty="0">
                <a:cs typeface="+mn-cs"/>
              </a:rPr>
              <a:t>Despite the overwhelming evidence that Neanderthals were simply a race of stocky humans, imaginative artists (with the encouragement of some evolutionists) have consistently rendered them as stooped </a:t>
            </a:r>
            <a:r>
              <a:rPr lang="fr-FR" altLang="ja-JP" dirty="0">
                <a:latin typeface="Arial"/>
                <a:cs typeface="+mn-cs"/>
              </a:rPr>
              <a:t>'</a:t>
            </a:r>
            <a:r>
              <a:rPr lang="en-US" dirty="0">
                <a:cs typeface="+mn-cs"/>
              </a:rPr>
              <a:t>ape-men.</a:t>
            </a:r>
            <a:r>
              <a:rPr lang="fr-FR" altLang="ja-JP" dirty="0">
                <a:latin typeface="Arial"/>
                <a:cs typeface="+mn-cs"/>
              </a:rPr>
              <a:t>'</a:t>
            </a:r>
            <a:r>
              <a:rPr lang="ja-JP" altLang="en-US" dirty="0">
                <a:latin typeface="Arial"/>
                <a:cs typeface="+mn-cs"/>
              </a:rPr>
              <a:t>”</a:t>
            </a:r>
            <a:endParaRPr lang="en-US" dirty="0">
              <a:cs typeface="+mn-cs"/>
            </a:endParaRPr>
          </a:p>
        </p:txBody>
      </p:sp>
      <p:sp>
        <p:nvSpPr>
          <p:cNvPr id="339972" name="Text Box 4"/>
          <p:cNvSpPr txBox="1">
            <a:spLocks noChangeArrowheads="1"/>
          </p:cNvSpPr>
          <p:nvPr/>
        </p:nvSpPr>
        <p:spPr bwMode="auto">
          <a:xfrm>
            <a:off x="231775" y="1189038"/>
            <a:ext cx="8562975" cy="173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David Menton, (Ph.D. Cell Biology and 30 years Professor of Human Anatomy), </a:t>
            </a:r>
            <a:r>
              <a:rPr lang="ja-JP" altLang="en-US">
                <a:latin typeface="Arial"/>
                <a:cs typeface="+mn-cs"/>
              </a:rPr>
              <a:t>“</a:t>
            </a:r>
            <a:r>
              <a:rPr lang="en-US">
                <a:cs typeface="+mn-cs"/>
              </a:rPr>
              <a:t>Making Monkeys Out of Man</a:t>
            </a:r>
            <a:r>
              <a:rPr lang="ja-JP" altLang="en-US">
                <a:latin typeface="Arial"/>
                <a:cs typeface="+mn-cs"/>
              </a:rPr>
              <a:t>”</a:t>
            </a:r>
            <a:r>
              <a:rPr lang="en-US">
                <a:cs typeface="+mn-cs"/>
              </a:rPr>
              <a:t>, </a:t>
            </a:r>
            <a:r>
              <a:rPr lang="en-US" sz="2400">
                <a:cs typeface="+mn-cs"/>
              </a:rPr>
              <a:t>www.answersingenesis.org/docs2/4371gc8-28-2000.asp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9972"/>
                                        </p:tgtEl>
                                        <p:attrNameLst>
                                          <p:attrName>style.visibility</p:attrName>
                                        </p:attrNameLst>
                                      </p:cBhvr>
                                      <p:to>
                                        <p:strVal val="visible"/>
                                      </p:to>
                                    </p:set>
                                    <p:animEffect transition="in" filter="fade">
                                      <p:cBhvr>
                                        <p:cTn id="7" dur="500"/>
                                        <p:tgtEl>
                                          <p:spTgt spid="339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9971">
                                            <p:txEl>
                                              <p:pRg st="0" end="0"/>
                                            </p:txEl>
                                          </p:spTgt>
                                        </p:tgtEl>
                                        <p:attrNameLst>
                                          <p:attrName>style.visibility</p:attrName>
                                        </p:attrNameLst>
                                      </p:cBhvr>
                                      <p:to>
                                        <p:strVal val="visible"/>
                                      </p:to>
                                    </p:set>
                                    <p:animEffect transition="in" filter="fade">
                                      <p:cBhvr>
                                        <p:cTn id="12" dur="500"/>
                                        <p:tgtEl>
                                          <p:spTgt spid="339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p:bldP spid="33997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a:cs typeface="+mj-cs"/>
              </a:rPr>
              <a:t>Conclusion About Neandertals</a:t>
            </a:r>
          </a:p>
        </p:txBody>
      </p:sp>
      <p:sp>
        <p:nvSpPr>
          <p:cNvPr id="38915" name="Rectangle 3"/>
          <p:cNvSpPr>
            <a:spLocks noGrp="1" noChangeArrowheads="1"/>
          </p:cNvSpPr>
          <p:nvPr>
            <p:ph type="body" idx="1"/>
          </p:nvPr>
        </p:nvSpPr>
        <p:spPr>
          <a:xfrm>
            <a:off x="357188" y="1262063"/>
            <a:ext cx="8520112" cy="2909887"/>
          </a:xfrm>
        </p:spPr>
        <p:txBody>
          <a:bodyPr/>
          <a:lstStyle/>
          <a:p>
            <a:pPr eaLnBrk="1" hangingPunct="1">
              <a:lnSpc>
                <a:spcPct val="90000"/>
              </a:lnSpc>
              <a:defRPr/>
            </a:pPr>
            <a:r>
              <a:rPr lang="en-US" sz="3600">
                <a:cs typeface="+mn-cs"/>
              </a:rPr>
              <a:t>Protruding brow ridge</a:t>
            </a:r>
          </a:p>
          <a:p>
            <a:pPr eaLnBrk="1" hangingPunct="1">
              <a:lnSpc>
                <a:spcPct val="90000"/>
              </a:lnSpc>
              <a:defRPr/>
            </a:pPr>
            <a:r>
              <a:rPr lang="en-US" sz="3600">
                <a:cs typeface="+mn-cs"/>
              </a:rPr>
              <a:t>Stocky body build and short extremities</a:t>
            </a:r>
          </a:p>
          <a:p>
            <a:pPr eaLnBrk="1" hangingPunct="1">
              <a:lnSpc>
                <a:spcPct val="90000"/>
              </a:lnSpc>
              <a:defRPr/>
            </a:pPr>
            <a:r>
              <a:rPr lang="en-US" sz="3600">
                <a:cs typeface="+mn-cs"/>
              </a:rPr>
              <a:t>Isolated population of people</a:t>
            </a:r>
          </a:p>
          <a:p>
            <a:pPr eaLnBrk="1" hangingPunct="1">
              <a:lnSpc>
                <a:spcPct val="90000"/>
              </a:lnSpc>
              <a:defRPr/>
            </a:pPr>
            <a:r>
              <a:rPr lang="en-US" sz="3600">
                <a:cs typeface="+mn-cs"/>
              </a:rPr>
              <a:t>Lived in a cold, harsh climate</a:t>
            </a:r>
          </a:p>
          <a:p>
            <a:pPr eaLnBrk="1" hangingPunct="1">
              <a:lnSpc>
                <a:spcPct val="90000"/>
              </a:lnSpc>
              <a:defRPr/>
            </a:pPr>
            <a:r>
              <a:rPr lang="en-US" sz="3600">
                <a:cs typeface="+mn-cs"/>
              </a:rPr>
              <a:t>100% human</a:t>
            </a:r>
          </a:p>
        </p:txBody>
      </p:sp>
      <p:grpSp>
        <p:nvGrpSpPr>
          <p:cNvPr id="37891" name="Group 9"/>
          <p:cNvGrpSpPr>
            <a:grpSpLocks/>
          </p:cNvGrpSpPr>
          <p:nvPr/>
        </p:nvGrpSpPr>
        <p:grpSpPr bwMode="auto">
          <a:xfrm>
            <a:off x="3116263" y="3990975"/>
            <a:ext cx="5722937" cy="2635250"/>
            <a:chOff x="1963" y="2514"/>
            <a:chExt cx="3605" cy="1660"/>
          </a:xfrm>
        </p:grpSpPr>
        <p:grpSp>
          <p:nvGrpSpPr>
            <p:cNvPr id="37892" name="Group 5"/>
            <p:cNvGrpSpPr>
              <a:grpSpLocks/>
            </p:cNvGrpSpPr>
            <p:nvPr/>
          </p:nvGrpSpPr>
          <p:grpSpPr bwMode="auto">
            <a:xfrm>
              <a:off x="3994" y="2514"/>
              <a:ext cx="1574" cy="1660"/>
              <a:chOff x="381" y="864"/>
              <a:chExt cx="1878" cy="1980"/>
            </a:xfrm>
          </p:grpSpPr>
          <p:pic>
            <p:nvPicPr>
              <p:cNvPr id="37894" name="Picture 6" descr="neander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 y="874"/>
                <a:ext cx="1878" cy="1961"/>
              </a:xfrm>
              <a:prstGeom prst="rect">
                <a:avLst/>
              </a:prstGeom>
              <a:noFill/>
              <a:ln w="9525">
                <a:solidFill>
                  <a:srgbClr val="0033CC"/>
                </a:solidFill>
                <a:miter lim="800000"/>
                <a:headEnd/>
                <a:tailEnd/>
              </a:ln>
              <a:extLst>
                <a:ext uri="{909E8E84-426E-40dd-AFC4-6F175D3DCCD1}">
                  <a14:hiddenFill xmlns:a14="http://schemas.microsoft.com/office/drawing/2010/main" xmlns="">
                    <a:solidFill>
                      <a:srgbClr val="FFFFFF"/>
                    </a:solidFill>
                  </a14:hiddenFill>
                </a:ext>
              </a:extLst>
            </p:spPr>
          </p:pic>
          <p:sp>
            <p:nvSpPr>
              <p:cNvPr id="37895" name="Rectangle 7"/>
              <p:cNvSpPr>
                <a:spLocks noChangeArrowheads="1"/>
              </p:cNvSpPr>
              <p:nvPr/>
            </p:nvSpPr>
            <p:spPr bwMode="auto">
              <a:xfrm>
                <a:off x="384" y="864"/>
                <a:ext cx="1848" cy="1980"/>
              </a:xfrm>
              <a:prstGeom prst="rect">
                <a:avLst/>
              </a:prstGeom>
              <a:noFill/>
              <a:ln w="9525">
                <a:solidFill>
                  <a:srgbClr val="0033CC"/>
                </a:solidFill>
                <a:miter lim="800000"/>
                <a:headEnd/>
                <a:tailEnd/>
              </a:ln>
              <a:effectLst>
                <a:prstShdw prst="shdw17" dist="17961" dir="2700000">
                  <a:srgbClr val="001F7A">
                    <a:alpha val="74997"/>
                  </a:srgbClr>
                </a:prst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grpSp>
        <p:sp>
          <p:nvSpPr>
            <p:cNvPr id="38920" name="Text Box 8"/>
            <p:cNvSpPr txBox="1">
              <a:spLocks noChangeArrowheads="1"/>
            </p:cNvSpPr>
            <p:nvPr/>
          </p:nvSpPr>
          <p:spPr bwMode="auto">
            <a:xfrm>
              <a:off x="1963" y="2936"/>
              <a:ext cx="2112" cy="1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tx1"/>
                  </a:solidFill>
                  <a:cs typeface="+mn-cs"/>
                </a:rPr>
                <a:t>Neandertal man, reconstructed from a skull found in La Chapelle-aux-Saints, France </a:t>
              </a:r>
              <a:endParaRPr lang="en-US" sz="3600">
                <a:solidFill>
                  <a:schemeClr val="tx1"/>
                </a:solidFill>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Effect transition="in" filter="fade">
                                      <p:cBhvr>
                                        <p:cTn id="11" dur="500"/>
                                        <p:tgtEl>
                                          <p:spTgt spid="38915">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Effect transition="in" filter="fade">
                                      <p:cBhvr>
                                        <p:cTn id="15" dur="500"/>
                                        <p:tgtEl>
                                          <p:spTgt spid="38915">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animEffect transition="in" filter="fade">
                                      <p:cBhvr>
                                        <p:cTn id="19" dur="500"/>
                                        <p:tgtEl>
                                          <p:spTgt spid="38915">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Effect transition="in" filter="fade">
                                      <p:cBhvr>
                                        <p:cTn id="23"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apeman2"/>
          <p:cNvPicPr>
            <a:picLocks noChangeAspect="1" noChangeArrowheads="1"/>
          </p:cNvPicPr>
          <p:nvPr/>
        </p:nvPicPr>
        <p:blipFill>
          <a:blip r:embed="rId2">
            <a:lum bright="36000" contrast="-70000"/>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38595" name="Group 3"/>
          <p:cNvGrpSpPr>
            <a:grpSpLocks/>
          </p:cNvGrpSpPr>
          <p:nvPr/>
        </p:nvGrpSpPr>
        <p:grpSpPr bwMode="auto">
          <a:xfrm>
            <a:off x="1666875" y="892175"/>
            <a:ext cx="6119813" cy="1906588"/>
            <a:chOff x="1050" y="355"/>
            <a:chExt cx="3855" cy="1201"/>
          </a:xfrm>
        </p:grpSpPr>
        <p:sp>
          <p:nvSpPr>
            <p:cNvPr id="38917" name="WordArt 4"/>
            <p:cNvSpPr>
              <a:spLocks noChangeArrowheads="1" noChangeShapeType="1" noTextEdit="1"/>
            </p:cNvSpPr>
            <p:nvPr/>
          </p:nvSpPr>
          <p:spPr bwMode="auto">
            <a:xfrm>
              <a:off x="1050" y="949"/>
              <a:ext cx="3855" cy="607"/>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66"/>
                  </a:solidFill>
                  <a:effectLst>
                    <a:prstShdw prst="shdw17" dist="17961" dir="2700000">
                      <a:srgbClr val="00003D">
                        <a:alpha val="74997"/>
                      </a:srgbClr>
                    </a:prstShdw>
                  </a:effectLst>
                  <a:latin typeface="Arial Black"/>
                  <a:ea typeface="Arial Black"/>
                  <a:cs typeface="Arial Black"/>
                </a:rPr>
                <a:t>Australopithecines</a:t>
              </a:r>
            </a:p>
          </p:txBody>
        </p:sp>
        <p:sp>
          <p:nvSpPr>
            <p:cNvPr id="38918" name="WordArt 5"/>
            <p:cNvSpPr>
              <a:spLocks noChangeArrowheads="1" noChangeShapeType="1" noTextEdit="1"/>
            </p:cNvSpPr>
            <p:nvPr/>
          </p:nvSpPr>
          <p:spPr bwMode="auto">
            <a:xfrm>
              <a:off x="1435" y="355"/>
              <a:ext cx="2970" cy="549"/>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66"/>
                  </a:solidFill>
                  <a:effectLst>
                    <a:prstShdw prst="shdw17" dist="17961" dir="2700000">
                      <a:srgbClr val="00003D">
                        <a:alpha val="74997"/>
                      </a:srgbClr>
                    </a:prstShdw>
                  </a:effectLst>
                  <a:latin typeface="Arial Black"/>
                  <a:ea typeface="Arial Black"/>
                  <a:cs typeface="Arial Black"/>
                </a:rPr>
                <a:t>Lucy and the</a:t>
              </a:r>
            </a:p>
          </p:txBody>
        </p:sp>
      </p:grpSp>
      <p:sp>
        <p:nvSpPr>
          <p:cNvPr id="238598" name="Text Box 6"/>
          <p:cNvSpPr txBox="1">
            <a:spLocks noChangeArrowheads="1"/>
          </p:cNvSpPr>
          <p:nvPr/>
        </p:nvSpPr>
        <p:spPr bwMode="auto">
          <a:xfrm>
            <a:off x="1755775" y="160338"/>
            <a:ext cx="567531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3600" b="1">
                <a:solidFill>
                  <a:srgbClr val="000066"/>
                </a:solidFill>
                <a:cs typeface="+mn-cs"/>
              </a:rPr>
              <a:t>Case Study 2</a:t>
            </a:r>
          </a:p>
        </p:txBody>
      </p:sp>
      <p:pic>
        <p:nvPicPr>
          <p:cNvPr id="38916" name="Picture 7" descr="Lucy and human skull"/>
          <p:cNvPicPr>
            <a:picLocks noChangeAspect="1" noChangeArrowheads="1"/>
          </p:cNvPicPr>
          <p:nvPr/>
        </p:nvPicPr>
        <p:blipFill>
          <a:blip r:embed="rId3" cstate="screen">
            <a:lum bright="12000" contrast="-10000"/>
            <a:extLst>
              <a:ext uri="{28A0092B-C50C-407E-A947-70E740481C1C}">
                <a14:useLocalDpi xmlns:a14="http://schemas.microsoft.com/office/drawing/2010/main"/>
              </a:ext>
            </a:extLst>
          </a:blip>
          <a:srcRect/>
          <a:stretch>
            <a:fillRect/>
          </a:stretch>
        </p:blipFill>
        <p:spPr bwMode="auto">
          <a:xfrm>
            <a:off x="2646363" y="3081338"/>
            <a:ext cx="4143375" cy="2957512"/>
          </a:xfrm>
          <a:prstGeom prst="rect">
            <a:avLst/>
          </a:prstGeom>
          <a:noFill/>
          <a:ln w="28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38595"/>
                                        </p:tgtEl>
                                        <p:attrNameLst>
                                          <p:attrName>style.visibility</p:attrName>
                                        </p:attrNameLst>
                                      </p:cBhvr>
                                      <p:to>
                                        <p:strVal val="visible"/>
                                      </p:to>
                                    </p:set>
                                    <p:anim calcmode="lin" valueType="num">
                                      <p:cBhvr>
                                        <p:cTn id="7" dur="500" fill="hold"/>
                                        <p:tgtEl>
                                          <p:spTgt spid="238595"/>
                                        </p:tgtEl>
                                        <p:attrNameLst>
                                          <p:attrName>ppt_w</p:attrName>
                                        </p:attrNameLst>
                                      </p:cBhvr>
                                      <p:tavLst>
                                        <p:tav tm="0">
                                          <p:val>
                                            <p:fltVal val="0"/>
                                          </p:val>
                                        </p:tav>
                                        <p:tav tm="100000">
                                          <p:val>
                                            <p:strVal val="#ppt_w"/>
                                          </p:val>
                                        </p:tav>
                                      </p:tavLst>
                                    </p:anim>
                                    <p:anim calcmode="lin" valueType="num">
                                      <p:cBhvr>
                                        <p:cTn id="8" dur="500" fill="hold"/>
                                        <p:tgtEl>
                                          <p:spTgt spid="2385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pPr eaLnBrk="1" hangingPunct="1">
              <a:defRPr/>
            </a:pPr>
            <a:r>
              <a:rPr lang="en-US">
                <a:cs typeface="+mj-cs"/>
              </a:rPr>
              <a:t>Lucy</a:t>
            </a:r>
          </a:p>
        </p:txBody>
      </p:sp>
      <p:sp>
        <p:nvSpPr>
          <p:cNvPr id="358403" name="Rectangle 3"/>
          <p:cNvSpPr>
            <a:spLocks noGrp="1" noChangeArrowheads="1"/>
          </p:cNvSpPr>
          <p:nvPr>
            <p:ph type="body" idx="1"/>
          </p:nvPr>
        </p:nvSpPr>
        <p:spPr/>
        <p:txBody>
          <a:bodyPr/>
          <a:lstStyle/>
          <a:p>
            <a:pPr marL="406400" indent="-406400" eaLnBrk="1" hangingPunct="1">
              <a:defRPr/>
            </a:pPr>
            <a:r>
              <a:rPr lang="en-US" sz="3600">
                <a:cs typeface="+mn-cs"/>
              </a:rPr>
              <a:t>What was found?</a:t>
            </a:r>
          </a:p>
          <a:p>
            <a:pPr marL="406400" indent="-406400" eaLnBrk="1" hangingPunct="1">
              <a:defRPr/>
            </a:pPr>
            <a:r>
              <a:rPr lang="en-US" sz="3600">
                <a:cs typeface="+mn-cs"/>
              </a:rPr>
              <a:t>How old is Lucy?</a:t>
            </a:r>
          </a:p>
          <a:p>
            <a:pPr marL="406400" indent="-406400" eaLnBrk="1" hangingPunct="1">
              <a:defRPr/>
            </a:pPr>
            <a:r>
              <a:rPr lang="en-US" sz="3600">
                <a:cs typeface="+mn-cs"/>
              </a:rPr>
              <a:t>Did Lucy walk upright and how do we know?</a:t>
            </a:r>
          </a:p>
          <a:p>
            <a:pPr marL="406400" indent="-406400" eaLnBrk="1" hangingPunct="1">
              <a:defRPr/>
            </a:pPr>
            <a:endParaRPr lang="en-US" sz="360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Effect transition="in" filter="fade">
                                      <p:cBhvr>
                                        <p:cTn id="7" dur="500"/>
                                        <p:tgtEl>
                                          <p:spTgt spid="35840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8403">
                                            <p:txEl>
                                              <p:pRg st="1" end="1"/>
                                            </p:txEl>
                                          </p:spTgt>
                                        </p:tgtEl>
                                        <p:attrNameLst>
                                          <p:attrName>style.visibility</p:attrName>
                                        </p:attrNameLst>
                                      </p:cBhvr>
                                      <p:to>
                                        <p:strVal val="visible"/>
                                      </p:to>
                                    </p:set>
                                    <p:animEffect transition="in" filter="fade">
                                      <p:cBhvr>
                                        <p:cTn id="11" dur="500"/>
                                        <p:tgtEl>
                                          <p:spTgt spid="35840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8403">
                                            <p:txEl>
                                              <p:pRg st="2" end="2"/>
                                            </p:txEl>
                                          </p:spTgt>
                                        </p:tgtEl>
                                        <p:attrNameLst>
                                          <p:attrName>style.visibility</p:attrName>
                                        </p:attrNameLst>
                                      </p:cBhvr>
                                      <p:to>
                                        <p:strVal val="visible"/>
                                      </p:to>
                                    </p:set>
                                    <p:animEffect transition="in" filter="fade">
                                      <p:cBhvr>
                                        <p:cTn id="15" dur="500"/>
                                        <p:tgtEl>
                                          <p:spTgt spid="358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type="title"/>
          </p:nvPr>
        </p:nvSpPr>
        <p:spPr/>
        <p:txBody>
          <a:bodyPr/>
          <a:lstStyle/>
          <a:p>
            <a:pPr eaLnBrk="1" hangingPunct="1">
              <a:defRPr/>
            </a:pPr>
            <a:r>
              <a:rPr lang="en-US">
                <a:cs typeface="+mj-cs"/>
              </a:rPr>
              <a:t>Lucy and the Australopithecines</a:t>
            </a:r>
          </a:p>
        </p:txBody>
      </p:sp>
      <p:sp>
        <p:nvSpPr>
          <p:cNvPr id="239620" name="Rectangle 4"/>
          <p:cNvSpPr>
            <a:spLocks noGrp="1" noChangeArrowheads="1"/>
          </p:cNvSpPr>
          <p:nvPr>
            <p:ph type="body" idx="1"/>
          </p:nvPr>
        </p:nvSpPr>
        <p:spPr>
          <a:xfrm>
            <a:off x="266700" y="1131888"/>
            <a:ext cx="8489950" cy="3208337"/>
          </a:xfrm>
        </p:spPr>
        <p:txBody>
          <a:bodyPr/>
          <a:lstStyle/>
          <a:p>
            <a:pPr eaLnBrk="1" hangingPunct="1">
              <a:defRPr/>
            </a:pPr>
            <a:r>
              <a:rPr lang="en-US" sz="3600">
                <a:cs typeface="+mn-cs"/>
              </a:rPr>
              <a:t>Lucy discovered in 1974</a:t>
            </a:r>
          </a:p>
          <a:p>
            <a:pPr eaLnBrk="1" hangingPunct="1">
              <a:defRPr/>
            </a:pPr>
            <a:r>
              <a:rPr lang="en-US" sz="3600">
                <a:cs typeface="+mn-cs"/>
              </a:rPr>
              <a:t>About 40% of the fossil was found</a:t>
            </a:r>
          </a:p>
          <a:p>
            <a:pPr eaLnBrk="1" hangingPunct="1">
              <a:defRPr/>
            </a:pPr>
            <a:r>
              <a:rPr lang="en-US" sz="3600">
                <a:cs typeface="+mn-cs"/>
              </a:rPr>
              <a:t>Claimed to be 3.5 million years old</a:t>
            </a:r>
          </a:p>
          <a:p>
            <a:pPr eaLnBrk="1" hangingPunct="1">
              <a:defRPr/>
            </a:pPr>
            <a:r>
              <a:rPr lang="en-US" sz="3600">
                <a:cs typeface="+mn-cs"/>
              </a:rPr>
              <a:t>Claimed bipedal (walked upright)</a:t>
            </a:r>
          </a:p>
        </p:txBody>
      </p:sp>
      <p:grpSp>
        <p:nvGrpSpPr>
          <p:cNvPr id="239635" name="Group 19"/>
          <p:cNvGrpSpPr>
            <a:grpSpLocks/>
          </p:cNvGrpSpPr>
          <p:nvPr/>
        </p:nvGrpSpPr>
        <p:grpSpPr bwMode="auto">
          <a:xfrm>
            <a:off x="3117850" y="3835400"/>
            <a:ext cx="2019300" cy="2800350"/>
            <a:chOff x="3606" y="2095"/>
            <a:chExt cx="1546" cy="2144"/>
          </a:xfrm>
        </p:grpSpPr>
        <p:sp>
          <p:nvSpPr>
            <p:cNvPr id="239636" name="Rectangle 20"/>
            <p:cNvSpPr>
              <a:spLocks noChangeArrowheads="1"/>
            </p:cNvSpPr>
            <p:nvPr/>
          </p:nvSpPr>
          <p:spPr bwMode="auto">
            <a:xfrm>
              <a:off x="3606" y="2095"/>
              <a:ext cx="1546" cy="2144"/>
            </a:xfrm>
            <a:prstGeom prst="rect">
              <a:avLst/>
            </a:prstGeom>
            <a:solidFill>
              <a:srgbClr val="800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40965" name="Picture 21" descr="lucy full pic2"/>
            <p:cNvPicPr>
              <a:picLocks noChangeAspect="1" noChangeArrowheads="1"/>
            </p:cNvPicPr>
            <p:nvPr/>
          </p:nvPicPr>
          <p:blipFill>
            <a:blip r:embed="rId3" cstate="screen">
              <a:lum bright="4000" contrast="20000"/>
              <a:extLst>
                <a:ext uri="{28A0092B-C50C-407E-A947-70E740481C1C}">
                  <a14:useLocalDpi xmlns:a14="http://schemas.microsoft.com/office/drawing/2010/main"/>
                </a:ext>
              </a:extLst>
            </a:blip>
            <a:srcRect/>
            <a:stretch>
              <a:fillRect/>
            </a:stretch>
          </p:blipFill>
          <p:spPr bwMode="auto">
            <a:xfrm>
              <a:off x="3692" y="2180"/>
              <a:ext cx="1368" cy="1973"/>
            </a:xfrm>
            <a:prstGeom prst="rect">
              <a:avLst/>
            </a:prstGeom>
            <a:solidFill>
              <a:srgbClr val="660066"/>
            </a:solidFill>
            <a:ln w="28575">
              <a:solidFill>
                <a:srgbClr val="000066"/>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9620">
                                            <p:txEl>
                                              <p:pRg st="0" end="0"/>
                                            </p:txEl>
                                          </p:spTgt>
                                        </p:tgtEl>
                                        <p:attrNameLst>
                                          <p:attrName>style.visibility</p:attrName>
                                        </p:attrNameLst>
                                      </p:cBhvr>
                                      <p:to>
                                        <p:strVal val="visible"/>
                                      </p:to>
                                    </p:set>
                                    <p:animEffect transition="in" filter="fade">
                                      <p:cBhvr>
                                        <p:cTn id="7" dur="500"/>
                                        <p:tgtEl>
                                          <p:spTgt spid="239620">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9620">
                                            <p:txEl>
                                              <p:pRg st="1" end="1"/>
                                            </p:txEl>
                                          </p:spTgt>
                                        </p:tgtEl>
                                        <p:attrNameLst>
                                          <p:attrName>style.visibility</p:attrName>
                                        </p:attrNameLst>
                                      </p:cBhvr>
                                      <p:to>
                                        <p:strVal val="visible"/>
                                      </p:to>
                                    </p:set>
                                    <p:animEffect transition="in" filter="fade">
                                      <p:cBhvr>
                                        <p:cTn id="11" dur="500"/>
                                        <p:tgtEl>
                                          <p:spTgt spid="239620">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9620">
                                            <p:txEl>
                                              <p:pRg st="2" end="2"/>
                                            </p:txEl>
                                          </p:spTgt>
                                        </p:tgtEl>
                                        <p:attrNameLst>
                                          <p:attrName>style.visibility</p:attrName>
                                        </p:attrNameLst>
                                      </p:cBhvr>
                                      <p:to>
                                        <p:strVal val="visible"/>
                                      </p:to>
                                    </p:set>
                                    <p:animEffect transition="in" filter="fade">
                                      <p:cBhvr>
                                        <p:cTn id="15" dur="500"/>
                                        <p:tgtEl>
                                          <p:spTgt spid="239620">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9620">
                                            <p:txEl>
                                              <p:pRg st="3" end="3"/>
                                            </p:txEl>
                                          </p:spTgt>
                                        </p:tgtEl>
                                        <p:attrNameLst>
                                          <p:attrName>style.visibility</p:attrName>
                                        </p:attrNameLst>
                                      </p:cBhvr>
                                      <p:to>
                                        <p:strVal val="visible"/>
                                      </p:to>
                                    </p:set>
                                    <p:animEffect transition="in" filter="fade">
                                      <p:cBhvr>
                                        <p:cTn id="19" dur="500"/>
                                        <p:tgtEl>
                                          <p:spTgt spid="239620">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9635"/>
                                        </p:tgtEl>
                                        <p:attrNameLst>
                                          <p:attrName>style.visibility</p:attrName>
                                        </p:attrNameLst>
                                      </p:cBhvr>
                                      <p:to>
                                        <p:strVal val="visible"/>
                                      </p:to>
                                    </p:set>
                                    <p:animEffect transition="in" filter="fade">
                                      <p:cBhvr>
                                        <p:cTn id="23" dur="500"/>
                                        <p:tgtEl>
                                          <p:spTgt spid="23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0" name="Rectangle 4"/>
          <p:cNvSpPr>
            <a:spLocks noGrp="1" noChangeArrowheads="1"/>
          </p:cNvSpPr>
          <p:nvPr>
            <p:ph type="title"/>
          </p:nvPr>
        </p:nvSpPr>
        <p:spPr/>
        <p:txBody>
          <a:bodyPr/>
          <a:lstStyle/>
          <a:p>
            <a:pPr eaLnBrk="1" hangingPunct="1">
              <a:defRPr/>
            </a:pPr>
            <a:r>
              <a:rPr lang="en-US">
                <a:cs typeface="+mj-cs"/>
              </a:rPr>
              <a:t>Lucy and the Australopithecines</a:t>
            </a:r>
          </a:p>
        </p:txBody>
      </p:sp>
      <p:sp>
        <p:nvSpPr>
          <p:cNvPr id="372744" name="AutoShape 8"/>
          <p:cNvSpPr>
            <a:spLocks noChangeArrowheads="1"/>
          </p:cNvSpPr>
          <p:nvPr/>
        </p:nvSpPr>
        <p:spPr bwMode="auto">
          <a:xfrm>
            <a:off x="2851150" y="3554413"/>
            <a:ext cx="2006600" cy="609600"/>
          </a:xfrm>
          <a:prstGeom prst="rightArrow">
            <a:avLst>
              <a:gd name="adj1" fmla="val 50000"/>
              <a:gd name="adj2" fmla="val 82292"/>
            </a:avLst>
          </a:prstGeom>
          <a:solidFill>
            <a:srgbClr val="000066"/>
          </a:solidFill>
          <a:ln w="9525">
            <a:solidFill>
              <a:srgbClr val="D60093"/>
            </a:solidFill>
            <a:miter lim="800000"/>
            <a:headEnd/>
            <a:tailEnd/>
          </a:ln>
          <a:effectLst>
            <a:prstShdw prst="shdw17" dist="17961" dir="2700000">
              <a:srgbClr val="800058">
                <a:alpha val="74997"/>
              </a:srgbClr>
            </a:prstShdw>
          </a:effectLst>
        </p:spPr>
        <p:txBody>
          <a:bodyPr wrap="none" anchor="ctr"/>
          <a:lstStyle/>
          <a:p>
            <a:endParaRPr lang="en-US"/>
          </a:p>
        </p:txBody>
      </p:sp>
      <p:grpSp>
        <p:nvGrpSpPr>
          <p:cNvPr id="372748" name="Group 12"/>
          <p:cNvGrpSpPr>
            <a:grpSpLocks/>
          </p:cNvGrpSpPr>
          <p:nvPr/>
        </p:nvGrpSpPr>
        <p:grpSpPr bwMode="auto">
          <a:xfrm>
            <a:off x="460375" y="1273175"/>
            <a:ext cx="2324100" cy="5145088"/>
            <a:chOff x="1198" y="2095"/>
            <a:chExt cx="978" cy="2162"/>
          </a:xfrm>
        </p:grpSpPr>
        <p:sp>
          <p:nvSpPr>
            <p:cNvPr id="372749" name="Rectangle 13"/>
            <p:cNvSpPr>
              <a:spLocks noChangeArrowheads="1"/>
            </p:cNvSpPr>
            <p:nvPr/>
          </p:nvSpPr>
          <p:spPr bwMode="auto">
            <a:xfrm>
              <a:off x="1198" y="2095"/>
              <a:ext cx="978" cy="2162"/>
            </a:xfrm>
            <a:prstGeom prst="rect">
              <a:avLst/>
            </a:prstGeom>
            <a:solidFill>
              <a:srgbClr val="6600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43019" name="Picture 14" descr="Lucy bones"/>
            <p:cNvPicPr>
              <a:picLocks noChangeAspect="1" noChangeArrowheads="1"/>
            </p:cNvPicPr>
            <p:nvPr/>
          </p:nvPicPr>
          <p:blipFill>
            <a:blip r:embed="rId2" cstate="screen">
              <a:lum bright="-10000" contrast="20000"/>
              <a:extLst>
                <a:ext uri="{28A0092B-C50C-407E-A947-70E740481C1C}">
                  <a14:useLocalDpi xmlns:a14="http://schemas.microsoft.com/office/drawing/2010/main"/>
                </a:ext>
              </a:extLst>
            </a:blip>
            <a:srcRect/>
            <a:stretch>
              <a:fillRect/>
            </a:stretch>
          </p:blipFill>
          <p:spPr bwMode="auto">
            <a:xfrm>
              <a:off x="1299" y="2186"/>
              <a:ext cx="783" cy="1997"/>
            </a:xfrm>
            <a:prstGeom prst="rect">
              <a:avLst/>
            </a:prstGeom>
            <a:solidFill>
              <a:srgbClr val="000066"/>
            </a:solidFill>
            <a:ln w="38100">
              <a:solidFill>
                <a:srgbClr val="000066"/>
              </a:solidFill>
              <a:miter lim="800000"/>
              <a:headEnd/>
              <a:tailEnd/>
            </a:ln>
          </p:spPr>
        </p:pic>
      </p:grpSp>
      <p:grpSp>
        <p:nvGrpSpPr>
          <p:cNvPr id="372753" name="Group 17"/>
          <p:cNvGrpSpPr>
            <a:grpSpLocks/>
          </p:cNvGrpSpPr>
          <p:nvPr/>
        </p:nvGrpSpPr>
        <p:grpSpPr bwMode="auto">
          <a:xfrm>
            <a:off x="4906963" y="1273175"/>
            <a:ext cx="3635375" cy="5108575"/>
            <a:chOff x="2908" y="723"/>
            <a:chExt cx="2323" cy="3264"/>
          </a:xfrm>
        </p:grpSpPr>
        <p:sp>
          <p:nvSpPr>
            <p:cNvPr id="43016" name="Rectangle 16"/>
            <p:cNvSpPr>
              <a:spLocks noChangeArrowheads="1"/>
            </p:cNvSpPr>
            <p:nvPr/>
          </p:nvSpPr>
          <p:spPr bwMode="auto">
            <a:xfrm>
              <a:off x="2908" y="723"/>
              <a:ext cx="2323" cy="3264"/>
            </a:xfrm>
            <a:prstGeom prst="rect">
              <a:avLst/>
            </a:prstGeom>
            <a:solidFill>
              <a:srgbClr val="660066"/>
            </a:solidFill>
            <a:ln>
              <a:noFill/>
            </a:ln>
            <a:effectLst>
              <a:prstShdw prst="shdw17" dist="17961" dir="2700000">
                <a:srgbClr val="3D003D">
                  <a:alpha val="74997"/>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a:p>
          </p:txBody>
        </p:sp>
        <p:pic>
          <p:nvPicPr>
            <p:cNvPr id="43017" name="Picture 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6" y="858"/>
              <a:ext cx="2012" cy="2983"/>
            </a:xfrm>
            <a:prstGeom prst="rect">
              <a:avLst/>
            </a:prstGeom>
            <a:noFill/>
            <a:ln w="2857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372754" name="Group 18"/>
          <p:cNvGrpSpPr>
            <a:grpSpLocks/>
          </p:cNvGrpSpPr>
          <p:nvPr/>
        </p:nvGrpSpPr>
        <p:grpSpPr bwMode="auto">
          <a:xfrm>
            <a:off x="4548188" y="5549900"/>
            <a:ext cx="2990850" cy="798513"/>
            <a:chOff x="2865" y="3496"/>
            <a:chExt cx="1884" cy="503"/>
          </a:xfrm>
        </p:grpSpPr>
        <p:sp>
          <p:nvSpPr>
            <p:cNvPr id="372746" name="Oval 10"/>
            <p:cNvSpPr>
              <a:spLocks noChangeArrowheads="1"/>
            </p:cNvSpPr>
            <p:nvPr/>
          </p:nvSpPr>
          <p:spPr bwMode="auto">
            <a:xfrm>
              <a:off x="4218" y="3496"/>
              <a:ext cx="531" cy="503"/>
            </a:xfrm>
            <a:prstGeom prst="ellipse">
              <a:avLst/>
            </a:prstGeom>
            <a:noFill/>
            <a:ln w="101600">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2747" name="Line 11"/>
            <p:cNvSpPr>
              <a:spLocks noChangeShapeType="1"/>
            </p:cNvSpPr>
            <p:nvPr/>
          </p:nvSpPr>
          <p:spPr bwMode="auto">
            <a:xfrm>
              <a:off x="2865" y="3734"/>
              <a:ext cx="1344" cy="0"/>
            </a:xfrm>
            <a:prstGeom prst="line">
              <a:avLst/>
            </a:prstGeom>
            <a:noFill/>
            <a:ln w="101600">
              <a:solidFill>
                <a:srgbClr val="FF3300"/>
              </a:solidFill>
              <a:round/>
              <a:headEnd/>
              <a:tailEnd type="triangle" w="med" len="med"/>
            </a:ln>
            <a:effectLst>
              <a:outerShdw blurRad="63500" dist="28398" dir="17793903" algn="ctr" rotWithShape="0">
                <a:srgbClr val="000000">
                  <a:alpha val="74998"/>
                </a:srgbClr>
              </a:outerShdw>
            </a:effectLst>
            <a:extLst>
              <a:ext uri="{909E8E84-426E-40dd-AFC4-6F175D3DCCD1}">
                <a14:hiddenFill xmlns:a14="http://schemas.microsoft.com/office/drawing/2010/main" xmlns="">
                  <a:noFill/>
                </a14:hiddenFill>
              </a:ext>
            </a:extLst>
          </p:spPr>
          <p:txBody>
            <a:bodyPr/>
            <a:lstStyle/>
            <a:p>
              <a:pPr>
                <a:defRPr/>
              </a:pPr>
              <a:endParaRPr lang="en-US">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72748"/>
                                        </p:tgtEl>
                                        <p:attrNameLst>
                                          <p:attrName>style.visibility</p:attrName>
                                        </p:attrNameLst>
                                      </p:cBhvr>
                                      <p:to>
                                        <p:strVal val="visible"/>
                                      </p:to>
                                    </p:set>
                                    <p:animEffect transition="in" filter="fade">
                                      <p:cBhvr>
                                        <p:cTn id="7" dur="500"/>
                                        <p:tgtEl>
                                          <p:spTgt spid="372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2744"/>
                                        </p:tgtEl>
                                        <p:attrNameLst>
                                          <p:attrName>style.visibility</p:attrName>
                                        </p:attrNameLst>
                                      </p:cBhvr>
                                      <p:to>
                                        <p:strVal val="visible"/>
                                      </p:to>
                                    </p:set>
                                    <p:animEffect transition="in" filter="wipe(left)">
                                      <p:cBhvr>
                                        <p:cTn id="12" dur="500"/>
                                        <p:tgtEl>
                                          <p:spTgt spid="372744"/>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72753"/>
                                        </p:tgtEl>
                                        <p:attrNameLst>
                                          <p:attrName>style.visibility</p:attrName>
                                        </p:attrNameLst>
                                      </p:cBhvr>
                                      <p:to>
                                        <p:strVal val="visible"/>
                                      </p:to>
                                    </p:set>
                                    <p:animEffect transition="in" filter="fade">
                                      <p:cBhvr>
                                        <p:cTn id="16" dur="500"/>
                                        <p:tgtEl>
                                          <p:spTgt spid="372753"/>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372754"/>
                                        </p:tgtEl>
                                        <p:attrNameLst>
                                          <p:attrName>style.visibility</p:attrName>
                                        </p:attrNameLst>
                                      </p:cBhvr>
                                      <p:to>
                                        <p:strVal val="visible"/>
                                      </p:to>
                                    </p:set>
                                    <p:animEffect transition="in" filter="wipe(left)">
                                      <p:cBhvr>
                                        <p:cTn id="20" dur="500"/>
                                        <p:tgtEl>
                                          <p:spTgt spid="372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a:cs typeface="+mj-cs"/>
              </a:rPr>
              <a:t>Lucy and the Australopithecines</a:t>
            </a:r>
          </a:p>
        </p:txBody>
      </p:sp>
      <p:sp>
        <p:nvSpPr>
          <p:cNvPr id="41987" name="Rectangle 3"/>
          <p:cNvSpPr>
            <a:spLocks noGrp="1" noChangeArrowheads="1"/>
          </p:cNvSpPr>
          <p:nvPr>
            <p:ph type="body" idx="1"/>
          </p:nvPr>
        </p:nvSpPr>
        <p:spPr>
          <a:xfrm>
            <a:off x="138113" y="1612900"/>
            <a:ext cx="9005887" cy="4083050"/>
          </a:xfrm>
        </p:spPr>
        <p:txBody>
          <a:bodyPr/>
          <a:lstStyle/>
          <a:p>
            <a:pPr eaLnBrk="1" hangingPunct="1">
              <a:lnSpc>
                <a:spcPct val="85000"/>
              </a:lnSpc>
              <a:spcBef>
                <a:spcPct val="30000"/>
              </a:spcBef>
              <a:defRPr/>
            </a:pPr>
            <a:r>
              <a:rPr lang="en-US" dirty="0">
                <a:cs typeface="+mn-cs"/>
              </a:rPr>
              <a:t>Long arms are identical to chimpanzees</a:t>
            </a:r>
          </a:p>
          <a:p>
            <a:pPr eaLnBrk="1" hangingPunct="1">
              <a:lnSpc>
                <a:spcPct val="85000"/>
              </a:lnSpc>
              <a:spcBef>
                <a:spcPct val="30000"/>
              </a:spcBef>
              <a:defRPr/>
            </a:pPr>
            <a:r>
              <a:rPr lang="en-US" dirty="0">
                <a:cs typeface="+mn-cs"/>
              </a:rPr>
              <a:t>Jaws are similar to chimpanzees</a:t>
            </a:r>
          </a:p>
          <a:p>
            <a:pPr eaLnBrk="1" hangingPunct="1">
              <a:lnSpc>
                <a:spcPct val="85000"/>
              </a:lnSpc>
              <a:spcBef>
                <a:spcPct val="30000"/>
              </a:spcBef>
              <a:defRPr/>
            </a:pPr>
            <a:r>
              <a:rPr lang="en-US" dirty="0">
                <a:cs typeface="+mn-cs"/>
              </a:rPr>
              <a:t>Upper leg bone is similar to chimpanzees</a:t>
            </a:r>
          </a:p>
          <a:p>
            <a:pPr eaLnBrk="1" hangingPunct="1">
              <a:lnSpc>
                <a:spcPct val="85000"/>
              </a:lnSpc>
              <a:spcBef>
                <a:spcPct val="30000"/>
              </a:spcBef>
              <a:defRPr/>
            </a:pPr>
            <a:r>
              <a:rPr lang="en-US" dirty="0">
                <a:cs typeface="+mn-cs"/>
              </a:rPr>
              <a:t>Lucy</a:t>
            </a:r>
            <a:r>
              <a:rPr lang="fr-FR" altLang="ja-JP" dirty="0">
                <a:latin typeface="Arial"/>
                <a:cs typeface="+mn-cs"/>
              </a:rPr>
              <a:t>'</a:t>
            </a:r>
            <a:r>
              <a:rPr lang="en-US" dirty="0">
                <a:cs typeface="+mn-cs"/>
              </a:rPr>
              <a:t>s legs were very ape-like</a:t>
            </a:r>
          </a:p>
          <a:p>
            <a:pPr eaLnBrk="1" hangingPunct="1">
              <a:lnSpc>
                <a:spcPct val="85000"/>
              </a:lnSpc>
              <a:spcBef>
                <a:spcPct val="30000"/>
              </a:spcBef>
              <a:defRPr/>
            </a:pPr>
            <a:r>
              <a:rPr lang="en-US" dirty="0">
                <a:cs typeface="+mn-cs"/>
              </a:rPr>
              <a:t>Brain size (400-500 cc) overlaps chimpanzees</a:t>
            </a:r>
          </a:p>
          <a:p>
            <a:pPr eaLnBrk="1" hangingPunct="1">
              <a:lnSpc>
                <a:spcPct val="85000"/>
              </a:lnSpc>
              <a:spcBef>
                <a:spcPct val="30000"/>
              </a:spcBef>
              <a:defRPr/>
            </a:pPr>
            <a:r>
              <a:rPr lang="en-US" dirty="0">
                <a:cs typeface="+mn-cs"/>
              </a:rPr>
              <a:t>Large back muscles for tree dwelling</a:t>
            </a:r>
          </a:p>
          <a:p>
            <a:pPr eaLnBrk="1" hangingPunct="1">
              <a:lnSpc>
                <a:spcPct val="85000"/>
              </a:lnSpc>
              <a:spcBef>
                <a:spcPct val="30000"/>
              </a:spcBef>
              <a:defRPr/>
            </a:pPr>
            <a:r>
              <a:rPr lang="en-US" dirty="0">
                <a:cs typeface="+mn-cs"/>
              </a:rPr>
              <a:t>Hands similar to pygmy chimpanzee</a:t>
            </a:r>
          </a:p>
          <a:p>
            <a:pPr eaLnBrk="1" hangingPunct="1">
              <a:lnSpc>
                <a:spcPct val="85000"/>
              </a:lnSpc>
              <a:spcBef>
                <a:spcPct val="30000"/>
              </a:spcBef>
              <a:defRPr/>
            </a:pPr>
            <a:r>
              <a:rPr lang="en-US" dirty="0">
                <a:cs typeface="+mn-cs"/>
              </a:rPr>
              <a:t>Feet were long and curved</a:t>
            </a:r>
          </a:p>
        </p:txBody>
      </p:sp>
      <p:grpSp>
        <p:nvGrpSpPr>
          <p:cNvPr id="41988" name="Group 4"/>
          <p:cNvGrpSpPr>
            <a:grpSpLocks/>
          </p:cNvGrpSpPr>
          <p:nvPr/>
        </p:nvGrpSpPr>
        <p:grpSpPr bwMode="auto">
          <a:xfrm>
            <a:off x="6288088" y="5573713"/>
            <a:ext cx="2624137" cy="1181100"/>
            <a:chOff x="3961" y="3511"/>
            <a:chExt cx="1653" cy="744"/>
          </a:xfrm>
        </p:grpSpPr>
        <p:pic>
          <p:nvPicPr>
            <p:cNvPr id="44037" name="Picture 5" descr="aa-gorilla feet-han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61" y="3511"/>
              <a:ext cx="791" cy="731"/>
            </a:xfrm>
            <a:prstGeom prst="rect">
              <a:avLst/>
            </a:prstGeom>
            <a:noFill/>
            <a:ln w="28575">
              <a:solidFill>
                <a:srgbClr val="3366FF"/>
              </a:solidFill>
              <a:miter lim="800000"/>
              <a:headEnd/>
              <a:tailEnd/>
            </a:ln>
            <a:extLst>
              <a:ext uri="{909E8E84-426E-40dd-AFC4-6F175D3DCCD1}">
                <a14:hiddenFill xmlns:a14="http://schemas.microsoft.com/office/drawing/2010/main" xmlns="">
                  <a:solidFill>
                    <a:srgbClr val="FFFFFF"/>
                  </a:solidFill>
                </a14:hiddenFill>
              </a:ext>
            </a:extLst>
          </p:spPr>
        </p:pic>
        <p:pic>
          <p:nvPicPr>
            <p:cNvPr id="44038" name="Picture 6" descr="aa-human hand-fee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2" y="3513"/>
              <a:ext cx="752" cy="742"/>
            </a:xfrm>
            <a:prstGeom prst="rect">
              <a:avLst/>
            </a:prstGeom>
            <a:noFill/>
            <a:ln w="28575">
              <a:solidFill>
                <a:srgbClr val="3366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41991" name="Text Box 7"/>
          <p:cNvSpPr txBox="1">
            <a:spLocks noChangeArrowheads="1"/>
          </p:cNvSpPr>
          <p:nvPr/>
        </p:nvSpPr>
        <p:spPr bwMode="auto">
          <a:xfrm>
            <a:off x="139700" y="1136650"/>
            <a:ext cx="8320088" cy="48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06400" indent="-406400">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nSpc>
                <a:spcPct val="80000"/>
              </a:lnSpc>
              <a:spcBef>
                <a:spcPct val="30000"/>
              </a:spcBef>
              <a:buClr>
                <a:srgbClr val="000066"/>
              </a:buClr>
              <a:buSzPct val="70000"/>
              <a:buFont typeface="Wingdings" charset="0"/>
              <a:buChar char="u"/>
              <a:defRPr/>
            </a:pPr>
            <a:r>
              <a:rPr lang="en-US" sz="3200">
                <a:solidFill>
                  <a:srgbClr val="000000"/>
                </a:solidFill>
                <a:cs typeface="+mn-cs"/>
              </a:rPr>
              <a:t>No similarity in appearance to humans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991"/>
                                        </p:tgtEl>
                                        <p:attrNameLst>
                                          <p:attrName>style.visibility</p:attrName>
                                        </p:attrNameLst>
                                      </p:cBhvr>
                                      <p:to>
                                        <p:strVal val="visible"/>
                                      </p:to>
                                    </p:set>
                                    <p:animEffect transition="in" filter="fade">
                                      <p:cBhvr>
                                        <p:cTn id="7" dur="500"/>
                                        <p:tgtEl>
                                          <p:spTgt spid="419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fade">
                                      <p:cBhvr>
                                        <p:cTn id="12" dur="5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fade">
                                      <p:cBhvr>
                                        <p:cTn id="17" dur="500"/>
                                        <p:tgtEl>
                                          <p:spTgt spid="419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fade">
                                      <p:cBhvr>
                                        <p:cTn id="22" dur="500"/>
                                        <p:tgtEl>
                                          <p:spTgt spid="419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987">
                                            <p:txEl>
                                              <p:pRg st="3" end="3"/>
                                            </p:txEl>
                                          </p:spTgt>
                                        </p:tgtEl>
                                        <p:attrNameLst>
                                          <p:attrName>style.visibility</p:attrName>
                                        </p:attrNameLst>
                                      </p:cBhvr>
                                      <p:to>
                                        <p:strVal val="visible"/>
                                      </p:to>
                                    </p:set>
                                    <p:animEffect transition="in" filter="fade">
                                      <p:cBhvr>
                                        <p:cTn id="27" dur="500"/>
                                        <p:tgtEl>
                                          <p:spTgt spid="419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987">
                                            <p:txEl>
                                              <p:pRg st="4" end="4"/>
                                            </p:txEl>
                                          </p:spTgt>
                                        </p:tgtEl>
                                        <p:attrNameLst>
                                          <p:attrName>style.visibility</p:attrName>
                                        </p:attrNameLst>
                                      </p:cBhvr>
                                      <p:to>
                                        <p:strVal val="visible"/>
                                      </p:to>
                                    </p:set>
                                    <p:animEffect transition="in" filter="fade">
                                      <p:cBhvr>
                                        <p:cTn id="32" dur="500"/>
                                        <p:tgtEl>
                                          <p:spTgt spid="4198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Effect transition="in" filter="fade">
                                      <p:cBhvr>
                                        <p:cTn id="37" dur="500"/>
                                        <p:tgtEl>
                                          <p:spTgt spid="4198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987">
                                            <p:txEl>
                                              <p:pRg st="6" end="6"/>
                                            </p:txEl>
                                          </p:spTgt>
                                        </p:tgtEl>
                                        <p:attrNameLst>
                                          <p:attrName>style.visibility</p:attrName>
                                        </p:attrNameLst>
                                      </p:cBhvr>
                                      <p:to>
                                        <p:strVal val="visible"/>
                                      </p:to>
                                    </p:set>
                                    <p:animEffect transition="in" filter="fade">
                                      <p:cBhvr>
                                        <p:cTn id="42" dur="500"/>
                                        <p:tgtEl>
                                          <p:spTgt spid="4198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987">
                                            <p:txEl>
                                              <p:pRg st="7" end="7"/>
                                            </p:txEl>
                                          </p:spTgt>
                                        </p:tgtEl>
                                        <p:attrNameLst>
                                          <p:attrName>style.visibility</p:attrName>
                                        </p:attrNameLst>
                                      </p:cBhvr>
                                      <p:to>
                                        <p:strVal val="visible"/>
                                      </p:to>
                                    </p:set>
                                    <p:animEffect transition="in" filter="fade">
                                      <p:cBhvr>
                                        <p:cTn id="47" dur="500"/>
                                        <p:tgtEl>
                                          <p:spTgt spid="41987">
                                            <p:txEl>
                                              <p:pRg st="7" end="7"/>
                                            </p:txEl>
                                          </p:spTgt>
                                        </p:tgtEl>
                                      </p:cBhvr>
                                    </p:animEffect>
                                  </p:childTnLst>
                                </p:cTn>
                              </p:par>
                            </p:childTnLst>
                          </p:cTn>
                        </p:par>
                        <p:par>
                          <p:cTn id="48" fill="hold" nodeType="afterGroup">
                            <p:stCondLst>
                              <p:cond delay="1000"/>
                            </p:stCondLst>
                            <p:childTnLst>
                              <p:par>
                                <p:cTn id="49" presetID="10" presetClass="entr" presetSubtype="0" fill="hold" nodeType="afterEffect">
                                  <p:stCondLst>
                                    <p:cond delay="0"/>
                                  </p:stCondLst>
                                  <p:childTnLst>
                                    <p:set>
                                      <p:cBhvr>
                                        <p:cTn id="50" dur="1" fill="hold">
                                          <p:stCondLst>
                                            <p:cond delay="0"/>
                                          </p:stCondLst>
                                        </p:cTn>
                                        <p:tgtEl>
                                          <p:spTgt spid="41988"/>
                                        </p:tgtEl>
                                        <p:attrNameLst>
                                          <p:attrName>style.visibility</p:attrName>
                                        </p:attrNameLst>
                                      </p:cBhvr>
                                      <p:to>
                                        <p:strVal val="visible"/>
                                      </p:to>
                                    </p:set>
                                    <p:animEffect transition="in" filter="fade">
                                      <p:cBhvr>
                                        <p:cTn id="51"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P spid="4199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0"/>
            <a:ext cx="9144000" cy="1012825"/>
          </a:xfrm>
        </p:spPr>
        <p:txBody>
          <a:bodyPr/>
          <a:lstStyle/>
          <a:p>
            <a:pPr eaLnBrk="1" hangingPunct="1">
              <a:defRPr/>
            </a:pPr>
            <a:r>
              <a:rPr lang="en-US">
                <a:cs typeface="+mj-cs"/>
              </a:rPr>
              <a:t>History of Man</a:t>
            </a:r>
          </a:p>
        </p:txBody>
      </p:sp>
      <p:sp>
        <p:nvSpPr>
          <p:cNvPr id="6149" name="Rectangle 5"/>
          <p:cNvSpPr>
            <a:spLocks noChangeArrowheads="1"/>
          </p:cNvSpPr>
          <p:nvPr/>
        </p:nvSpPr>
        <p:spPr bwMode="auto">
          <a:xfrm>
            <a:off x="4518025" y="1033463"/>
            <a:ext cx="4397375" cy="177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lgn="ctr">
              <a:lnSpc>
                <a:spcPct val="90000"/>
              </a:lnSpc>
              <a:spcBef>
                <a:spcPct val="20000"/>
              </a:spcBef>
              <a:buClr>
                <a:srgbClr val="000066"/>
              </a:buClr>
              <a:buSzPct val="70000"/>
              <a:buFont typeface="Wingdings" charset="0"/>
              <a:buNone/>
            </a:pPr>
            <a:r>
              <a:rPr lang="en-US" sz="3200"/>
              <a:t>Evolution begins with the assumption that man has evolved from ape-like creatures</a:t>
            </a:r>
          </a:p>
        </p:txBody>
      </p:sp>
      <p:grpSp>
        <p:nvGrpSpPr>
          <p:cNvPr id="6150" name="Group 6"/>
          <p:cNvGrpSpPr>
            <a:grpSpLocks/>
          </p:cNvGrpSpPr>
          <p:nvPr/>
        </p:nvGrpSpPr>
        <p:grpSpPr bwMode="auto">
          <a:xfrm>
            <a:off x="5849938" y="2990850"/>
            <a:ext cx="1743075" cy="1554163"/>
            <a:chOff x="3675" y="1938"/>
            <a:chExt cx="1098" cy="979"/>
          </a:xfrm>
        </p:grpSpPr>
        <p:pic>
          <p:nvPicPr>
            <p:cNvPr id="2" name="Picture 7" descr="Lucy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78" y="1939"/>
              <a:ext cx="1094" cy="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66" name="Rectangle 8"/>
            <p:cNvSpPr>
              <a:spLocks noChangeArrowheads="1"/>
            </p:cNvSpPr>
            <p:nvPr/>
          </p:nvSpPr>
          <p:spPr bwMode="auto">
            <a:xfrm>
              <a:off x="3675" y="1938"/>
              <a:ext cx="1098" cy="979"/>
            </a:xfrm>
            <a:prstGeom prst="rect">
              <a:avLst/>
            </a:prstGeom>
            <a:noFill/>
            <a:ln w="2857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grpSp>
      <p:grpSp>
        <p:nvGrpSpPr>
          <p:cNvPr id="6153" name="Group 9"/>
          <p:cNvGrpSpPr>
            <a:grpSpLocks/>
          </p:cNvGrpSpPr>
          <p:nvPr/>
        </p:nvGrpSpPr>
        <p:grpSpPr bwMode="auto">
          <a:xfrm>
            <a:off x="5210175" y="4648200"/>
            <a:ext cx="1406525" cy="1584325"/>
            <a:chOff x="3237" y="3072"/>
            <a:chExt cx="886" cy="998"/>
          </a:xfrm>
        </p:grpSpPr>
        <p:pic>
          <p:nvPicPr>
            <p:cNvPr id="6163" name="Picture 10" descr="ape face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43" y="3087"/>
              <a:ext cx="865" cy="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64" name="Rectangle 11"/>
            <p:cNvSpPr>
              <a:spLocks noChangeArrowheads="1"/>
            </p:cNvSpPr>
            <p:nvPr/>
          </p:nvSpPr>
          <p:spPr bwMode="auto">
            <a:xfrm>
              <a:off x="3237" y="3072"/>
              <a:ext cx="886" cy="997"/>
            </a:xfrm>
            <a:prstGeom prst="rect">
              <a:avLst/>
            </a:prstGeom>
            <a:noFill/>
            <a:ln w="2857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grpSp>
      <p:grpSp>
        <p:nvGrpSpPr>
          <p:cNvPr id="6156" name="Group 12"/>
          <p:cNvGrpSpPr>
            <a:grpSpLocks/>
          </p:cNvGrpSpPr>
          <p:nvPr/>
        </p:nvGrpSpPr>
        <p:grpSpPr bwMode="auto">
          <a:xfrm>
            <a:off x="6770688" y="4649788"/>
            <a:ext cx="1600200" cy="1587500"/>
            <a:chOff x="4310" y="3081"/>
            <a:chExt cx="1008" cy="981"/>
          </a:xfrm>
        </p:grpSpPr>
        <p:pic>
          <p:nvPicPr>
            <p:cNvPr id="6161" name="Picture 13" descr="ape face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10" y="3084"/>
              <a:ext cx="1008" cy="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4"/>
            <p:cNvSpPr>
              <a:spLocks noChangeArrowheads="1"/>
            </p:cNvSpPr>
            <p:nvPr/>
          </p:nvSpPr>
          <p:spPr bwMode="auto">
            <a:xfrm>
              <a:off x="4315" y="3081"/>
              <a:ext cx="997" cy="978"/>
            </a:xfrm>
            <a:prstGeom prst="rect">
              <a:avLst/>
            </a:prstGeom>
            <a:noFill/>
            <a:ln w="2857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grpSp>
      <p:grpSp>
        <p:nvGrpSpPr>
          <p:cNvPr id="6159" name="Group 15"/>
          <p:cNvGrpSpPr>
            <a:grpSpLocks/>
          </p:cNvGrpSpPr>
          <p:nvPr/>
        </p:nvGrpSpPr>
        <p:grpSpPr bwMode="auto">
          <a:xfrm>
            <a:off x="4325938" y="3005138"/>
            <a:ext cx="1428750" cy="1552575"/>
            <a:chOff x="2701" y="1847"/>
            <a:chExt cx="884" cy="970"/>
          </a:xfrm>
        </p:grpSpPr>
        <p:pic>
          <p:nvPicPr>
            <p:cNvPr id="4" name="Picture 16" descr="aa-monkey fac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12" y="1860"/>
              <a:ext cx="872" cy="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60" name="Rectangle 17"/>
            <p:cNvSpPr>
              <a:spLocks noChangeArrowheads="1"/>
            </p:cNvSpPr>
            <p:nvPr/>
          </p:nvSpPr>
          <p:spPr bwMode="auto">
            <a:xfrm>
              <a:off x="2701" y="1847"/>
              <a:ext cx="884" cy="963"/>
            </a:xfrm>
            <a:prstGeom prst="rect">
              <a:avLst/>
            </a:prstGeom>
            <a:noFill/>
            <a:ln w="2857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grpSp>
      <p:grpSp>
        <p:nvGrpSpPr>
          <p:cNvPr id="6162" name="Group 18"/>
          <p:cNvGrpSpPr>
            <a:grpSpLocks/>
          </p:cNvGrpSpPr>
          <p:nvPr/>
        </p:nvGrpSpPr>
        <p:grpSpPr bwMode="auto">
          <a:xfrm>
            <a:off x="7646988" y="2994025"/>
            <a:ext cx="1395412" cy="1536700"/>
            <a:chOff x="4792" y="1848"/>
            <a:chExt cx="864" cy="952"/>
          </a:xfrm>
        </p:grpSpPr>
        <p:pic>
          <p:nvPicPr>
            <p:cNvPr id="6157" name="Picture 19" descr="aa-oranguatang fac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18" y="1859"/>
              <a:ext cx="838" cy="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8" name="Rectangle 20"/>
            <p:cNvSpPr>
              <a:spLocks noChangeArrowheads="1"/>
            </p:cNvSpPr>
            <p:nvPr/>
          </p:nvSpPr>
          <p:spPr bwMode="auto">
            <a:xfrm>
              <a:off x="4792" y="1848"/>
              <a:ext cx="864" cy="952"/>
            </a:xfrm>
            <a:prstGeom prst="rect">
              <a:avLst/>
            </a:prstGeom>
            <a:noFill/>
            <a:ln w="2857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grpSp>
      <p:sp>
        <p:nvSpPr>
          <p:cNvPr id="6165" name="Text Box 21"/>
          <p:cNvSpPr txBox="1">
            <a:spLocks noChangeArrowheads="1"/>
          </p:cNvSpPr>
          <p:nvPr/>
        </p:nvSpPr>
        <p:spPr bwMode="auto">
          <a:xfrm>
            <a:off x="4921250" y="6181725"/>
            <a:ext cx="37211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3200">
                <a:solidFill>
                  <a:srgbClr val="000066"/>
                </a:solidFill>
                <a:effectLst>
                  <a:outerShdw blurRad="38100" dist="38100" dir="2700000" algn="tl">
                    <a:srgbClr val="DDDDDD"/>
                  </a:outerShdw>
                </a:effectLst>
                <a:cs typeface="+mn-cs"/>
              </a:rPr>
              <a:t>Pick your relative</a:t>
            </a:r>
          </a:p>
        </p:txBody>
      </p:sp>
      <p:sp>
        <p:nvSpPr>
          <p:cNvPr id="6169" name="Rectangle 25"/>
          <p:cNvSpPr>
            <a:spLocks noChangeArrowheads="1"/>
          </p:cNvSpPr>
          <p:nvPr/>
        </p:nvSpPr>
        <p:spPr bwMode="auto">
          <a:xfrm>
            <a:off x="285750" y="1004888"/>
            <a:ext cx="4238625" cy="10239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lgn="ctr">
              <a:spcBef>
                <a:spcPct val="20000"/>
              </a:spcBef>
              <a:buClr>
                <a:srgbClr val="000066"/>
              </a:buClr>
              <a:buSzPct val="70000"/>
              <a:buFont typeface="Wingdings" charset="0"/>
              <a:buNone/>
            </a:pPr>
            <a:r>
              <a:rPr lang="en-US" sz="3200"/>
              <a:t>The Bible teaches that God created man</a:t>
            </a:r>
          </a:p>
        </p:txBody>
      </p:sp>
      <p:pic>
        <p:nvPicPr>
          <p:cNvPr id="6170" name="Picture 26" descr="bible"/>
          <p:cNvPicPr>
            <a:picLocks noChangeAspect="1" noChangeArrowheads="1"/>
          </p:cNvPicPr>
          <p:nvPr/>
        </p:nvPicPr>
        <p:blipFill>
          <a:blip r:embed="rId7" cstate="screen">
            <a:lum bright="14000" contrast="-8000"/>
            <a:extLst>
              <a:ext uri="{28A0092B-C50C-407E-A947-70E740481C1C}">
                <a14:useLocalDpi xmlns:a14="http://schemas.microsoft.com/office/drawing/2010/main"/>
              </a:ext>
            </a:extLst>
          </a:blip>
          <a:srcRect/>
          <a:stretch>
            <a:fillRect/>
          </a:stretch>
        </p:blipFill>
        <p:spPr bwMode="auto">
          <a:xfrm rot="-301470">
            <a:off x="1603375" y="2106613"/>
            <a:ext cx="1687513" cy="2424112"/>
          </a:xfrm>
          <a:prstGeom prst="rect">
            <a:avLst/>
          </a:prstGeom>
          <a:noFill/>
          <a:ln w="12700">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6171" name="Text Box 27"/>
          <p:cNvSpPr txBox="1">
            <a:spLocks noChangeArrowheads="1"/>
          </p:cNvSpPr>
          <p:nvPr/>
        </p:nvSpPr>
        <p:spPr bwMode="auto">
          <a:xfrm>
            <a:off x="115888" y="4535488"/>
            <a:ext cx="4732337" cy="2335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lnSpc>
                <a:spcPct val="90000"/>
              </a:lnSpc>
              <a:spcBef>
                <a:spcPct val="50000"/>
              </a:spcBef>
              <a:defRPr/>
            </a:pPr>
            <a:r>
              <a:rPr lang="en-US" sz="3200">
                <a:cs typeface="+mn-cs"/>
              </a:rPr>
              <a:t>So God created man in his own image, in the image of God he created him; male and female</a:t>
            </a:r>
          </a:p>
          <a:p>
            <a:pPr algn="ctr" eaLnBrk="0" hangingPunct="0">
              <a:lnSpc>
                <a:spcPct val="90000"/>
              </a:lnSpc>
              <a:spcBef>
                <a:spcPct val="25000"/>
              </a:spcBef>
              <a:defRPr/>
            </a:pPr>
            <a:r>
              <a:rPr lang="en-US">
                <a:cs typeface="+mn-cs"/>
              </a:rPr>
              <a:t>Genesis 1:27</a:t>
            </a:r>
          </a:p>
        </p:txBody>
      </p:sp>
      <p:sp>
        <p:nvSpPr>
          <p:cNvPr id="6175" name="AutoShape 31"/>
          <p:cNvSpPr>
            <a:spLocks noChangeArrowheads="1"/>
          </p:cNvSpPr>
          <p:nvPr/>
        </p:nvSpPr>
        <p:spPr bwMode="auto">
          <a:xfrm>
            <a:off x="0" y="927100"/>
            <a:ext cx="6940550" cy="150813"/>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fade">
                                      <p:cBhvr>
                                        <p:cTn id="7" dur="500"/>
                                        <p:tgtEl>
                                          <p:spTgt spid="6149">
                                            <p:txEl>
                                              <p:pRg st="0" end="0"/>
                                            </p:txEl>
                                          </p:spTgt>
                                        </p:tgtEl>
                                      </p:cBhvr>
                                    </p:animEffect>
                                  </p:childTnLst>
                                </p:cTn>
                              </p:par>
                            </p:childTnLst>
                          </p:cTn>
                        </p:par>
                        <p:par>
                          <p:cTn id="8" fill="hold" nodeType="afterGroup">
                            <p:stCondLst>
                              <p:cond delay="5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6150"/>
                                        </p:tgtEl>
                                        <p:attrNameLst>
                                          <p:attrName>style.visibility</p:attrName>
                                        </p:attrNameLst>
                                      </p:cBhvr>
                                      <p:to>
                                        <p:strVal val="visible"/>
                                      </p:to>
                                    </p:set>
                                    <p:anim calcmode="lin" valueType="num">
                                      <p:cBhvr>
                                        <p:cTn id="11" dur="1000" fill="hold"/>
                                        <p:tgtEl>
                                          <p:spTgt spid="6150"/>
                                        </p:tgtEl>
                                        <p:attrNameLst>
                                          <p:attrName>ppt_w</p:attrName>
                                        </p:attrNameLst>
                                      </p:cBhvr>
                                      <p:tavLst>
                                        <p:tav tm="0">
                                          <p:val>
                                            <p:fltVal val="0"/>
                                          </p:val>
                                        </p:tav>
                                        <p:tav tm="100000">
                                          <p:val>
                                            <p:strVal val="#ppt_w"/>
                                          </p:val>
                                        </p:tav>
                                      </p:tavLst>
                                    </p:anim>
                                    <p:anim calcmode="lin" valueType="num">
                                      <p:cBhvr>
                                        <p:cTn id="12" dur="1000" fill="hold"/>
                                        <p:tgtEl>
                                          <p:spTgt spid="6150"/>
                                        </p:tgtEl>
                                        <p:attrNameLst>
                                          <p:attrName>ppt_h</p:attrName>
                                        </p:attrNameLst>
                                      </p:cBhvr>
                                      <p:tavLst>
                                        <p:tav tm="0">
                                          <p:val>
                                            <p:fltVal val="0"/>
                                          </p:val>
                                        </p:tav>
                                        <p:tav tm="100000">
                                          <p:val>
                                            <p:strVal val="#ppt_h"/>
                                          </p:val>
                                        </p:tav>
                                      </p:tavLst>
                                    </p:anim>
                                    <p:anim calcmode="lin" valueType="num">
                                      <p:cBhvr>
                                        <p:cTn id="13" dur="1000" fill="hold"/>
                                        <p:tgtEl>
                                          <p:spTgt spid="6150"/>
                                        </p:tgtEl>
                                        <p:attrNameLst>
                                          <p:attrName>style.rotation</p:attrName>
                                        </p:attrNameLst>
                                      </p:cBhvr>
                                      <p:tavLst>
                                        <p:tav tm="0">
                                          <p:val>
                                            <p:fltVal val="90"/>
                                          </p:val>
                                        </p:tav>
                                        <p:tav tm="100000">
                                          <p:val>
                                            <p:fltVal val="0"/>
                                          </p:val>
                                        </p:tav>
                                      </p:tavLst>
                                    </p:anim>
                                    <p:animEffect transition="in" filter="fade">
                                      <p:cBhvr>
                                        <p:cTn id="14" dur="1000"/>
                                        <p:tgtEl>
                                          <p:spTgt spid="6150"/>
                                        </p:tgtEl>
                                      </p:cBhvr>
                                    </p:animEffect>
                                  </p:childTnLst>
                                </p:cTn>
                              </p:par>
                            </p:childTnLst>
                          </p:cTn>
                        </p:par>
                        <p:par>
                          <p:cTn id="15" fill="hold" nodeType="afterGroup">
                            <p:stCondLst>
                              <p:cond delay="1500"/>
                            </p:stCondLst>
                            <p:childTnLst>
                              <p:par>
                                <p:cTn id="16" presetID="6" presetClass="entr" presetSubtype="16" fill="hold" nodeType="afterEffect">
                                  <p:stCondLst>
                                    <p:cond delay="0"/>
                                  </p:stCondLst>
                                  <p:childTnLst>
                                    <p:set>
                                      <p:cBhvr>
                                        <p:cTn id="17" dur="1" fill="hold">
                                          <p:stCondLst>
                                            <p:cond delay="0"/>
                                          </p:stCondLst>
                                        </p:cTn>
                                        <p:tgtEl>
                                          <p:spTgt spid="6153"/>
                                        </p:tgtEl>
                                        <p:attrNameLst>
                                          <p:attrName>style.visibility</p:attrName>
                                        </p:attrNameLst>
                                      </p:cBhvr>
                                      <p:to>
                                        <p:strVal val="visible"/>
                                      </p:to>
                                    </p:set>
                                    <p:animEffect transition="in" filter="circle(in)">
                                      <p:cBhvr>
                                        <p:cTn id="18" dur="1000"/>
                                        <p:tgtEl>
                                          <p:spTgt spid="6153"/>
                                        </p:tgtEl>
                                      </p:cBhvr>
                                    </p:animEffect>
                                  </p:childTnLst>
                                </p:cTn>
                              </p:par>
                            </p:childTnLst>
                          </p:cTn>
                        </p:par>
                        <p:par>
                          <p:cTn id="19" fill="hold" nodeType="afterGroup">
                            <p:stCondLst>
                              <p:cond delay="2500"/>
                            </p:stCondLst>
                            <p:childTnLst>
                              <p:par>
                                <p:cTn id="20" presetID="6" presetClass="entr" presetSubtype="16" fill="hold" nodeType="afterEffect">
                                  <p:stCondLst>
                                    <p:cond delay="0"/>
                                  </p:stCondLst>
                                  <p:childTnLst>
                                    <p:set>
                                      <p:cBhvr>
                                        <p:cTn id="21" dur="1" fill="hold">
                                          <p:stCondLst>
                                            <p:cond delay="0"/>
                                          </p:stCondLst>
                                        </p:cTn>
                                        <p:tgtEl>
                                          <p:spTgt spid="6156"/>
                                        </p:tgtEl>
                                        <p:attrNameLst>
                                          <p:attrName>style.visibility</p:attrName>
                                        </p:attrNameLst>
                                      </p:cBhvr>
                                      <p:to>
                                        <p:strVal val="visible"/>
                                      </p:to>
                                    </p:set>
                                    <p:animEffect transition="in" filter="circle(in)">
                                      <p:cBhvr>
                                        <p:cTn id="22" dur="1000"/>
                                        <p:tgtEl>
                                          <p:spTgt spid="6156"/>
                                        </p:tgtEl>
                                      </p:cBhvr>
                                    </p:animEffect>
                                  </p:childTnLst>
                                </p:cTn>
                              </p:par>
                            </p:childTnLst>
                          </p:cTn>
                        </p:par>
                        <p:par>
                          <p:cTn id="23" fill="hold" nodeType="afterGroup">
                            <p:stCondLst>
                              <p:cond delay="3500"/>
                            </p:stCondLst>
                            <p:childTnLst>
                              <p:par>
                                <p:cTn id="24" presetID="6" presetClass="entr" presetSubtype="16" fill="hold" nodeType="afterEffect">
                                  <p:stCondLst>
                                    <p:cond delay="0"/>
                                  </p:stCondLst>
                                  <p:childTnLst>
                                    <p:set>
                                      <p:cBhvr>
                                        <p:cTn id="25" dur="1" fill="hold">
                                          <p:stCondLst>
                                            <p:cond delay="0"/>
                                          </p:stCondLst>
                                        </p:cTn>
                                        <p:tgtEl>
                                          <p:spTgt spid="6159"/>
                                        </p:tgtEl>
                                        <p:attrNameLst>
                                          <p:attrName>style.visibility</p:attrName>
                                        </p:attrNameLst>
                                      </p:cBhvr>
                                      <p:to>
                                        <p:strVal val="visible"/>
                                      </p:to>
                                    </p:set>
                                    <p:animEffect transition="in" filter="circle(in)">
                                      <p:cBhvr>
                                        <p:cTn id="26" dur="500"/>
                                        <p:tgtEl>
                                          <p:spTgt spid="6159"/>
                                        </p:tgtEl>
                                      </p:cBhvr>
                                    </p:animEffect>
                                  </p:childTnLst>
                                </p:cTn>
                              </p:par>
                            </p:childTnLst>
                          </p:cTn>
                        </p:par>
                        <p:par>
                          <p:cTn id="27" fill="hold" nodeType="afterGroup">
                            <p:stCondLst>
                              <p:cond delay="4000"/>
                            </p:stCondLst>
                            <p:childTnLst>
                              <p:par>
                                <p:cTn id="28" presetID="6" presetClass="entr" presetSubtype="16" fill="hold" nodeType="afterEffect">
                                  <p:stCondLst>
                                    <p:cond delay="0"/>
                                  </p:stCondLst>
                                  <p:childTnLst>
                                    <p:set>
                                      <p:cBhvr>
                                        <p:cTn id="29" dur="1" fill="hold">
                                          <p:stCondLst>
                                            <p:cond delay="0"/>
                                          </p:stCondLst>
                                        </p:cTn>
                                        <p:tgtEl>
                                          <p:spTgt spid="6162"/>
                                        </p:tgtEl>
                                        <p:attrNameLst>
                                          <p:attrName>style.visibility</p:attrName>
                                        </p:attrNameLst>
                                      </p:cBhvr>
                                      <p:to>
                                        <p:strVal val="visible"/>
                                      </p:to>
                                    </p:set>
                                    <p:animEffect transition="in" filter="circle(in)">
                                      <p:cBhvr>
                                        <p:cTn id="30" dur="500"/>
                                        <p:tgtEl>
                                          <p:spTgt spid="6162"/>
                                        </p:tgtEl>
                                      </p:cBhvr>
                                    </p:animEffect>
                                  </p:childTnLst>
                                </p:cTn>
                              </p:par>
                            </p:childTnLst>
                          </p:cTn>
                        </p:par>
                        <p:par>
                          <p:cTn id="31" fill="hold" nodeType="afterGroup">
                            <p:stCondLst>
                              <p:cond delay="4500"/>
                            </p:stCondLst>
                            <p:childTnLst>
                              <p:par>
                                <p:cTn id="32" presetID="10" presetClass="entr" presetSubtype="0" fill="hold" grpId="0" nodeType="afterEffect">
                                  <p:stCondLst>
                                    <p:cond delay="0"/>
                                  </p:stCondLst>
                                  <p:childTnLst>
                                    <p:set>
                                      <p:cBhvr>
                                        <p:cTn id="33" dur="1" fill="hold">
                                          <p:stCondLst>
                                            <p:cond delay="0"/>
                                          </p:stCondLst>
                                        </p:cTn>
                                        <p:tgtEl>
                                          <p:spTgt spid="6165"/>
                                        </p:tgtEl>
                                        <p:attrNameLst>
                                          <p:attrName>style.visibility</p:attrName>
                                        </p:attrNameLst>
                                      </p:cBhvr>
                                      <p:to>
                                        <p:strVal val="visible"/>
                                      </p:to>
                                    </p:set>
                                    <p:animEffect transition="in" filter="fade">
                                      <p:cBhvr>
                                        <p:cTn id="34" dur="500"/>
                                        <p:tgtEl>
                                          <p:spTgt spid="616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169">
                                            <p:txEl>
                                              <p:pRg st="0" end="0"/>
                                            </p:txEl>
                                          </p:spTgt>
                                        </p:tgtEl>
                                        <p:attrNameLst>
                                          <p:attrName>style.visibility</p:attrName>
                                        </p:attrNameLst>
                                      </p:cBhvr>
                                      <p:to>
                                        <p:strVal val="visible"/>
                                      </p:to>
                                    </p:set>
                                    <p:animEffect transition="in" filter="fade">
                                      <p:cBhvr>
                                        <p:cTn id="39" dur="500"/>
                                        <p:tgtEl>
                                          <p:spTgt spid="6169">
                                            <p:txEl>
                                              <p:pRg st="0" end="0"/>
                                            </p:txEl>
                                          </p:spTgt>
                                        </p:tgtEl>
                                      </p:cBhvr>
                                    </p:animEffect>
                                  </p:childTnLst>
                                </p:cTn>
                              </p:par>
                            </p:childTnLst>
                          </p:cTn>
                        </p:par>
                        <p:par>
                          <p:cTn id="40" fill="hold" nodeType="afterGroup">
                            <p:stCondLst>
                              <p:cond delay="500"/>
                            </p:stCondLst>
                            <p:childTnLst>
                              <p:par>
                                <p:cTn id="41" presetID="30" presetClass="entr" presetSubtype="0" fill="hold" nodeType="afterEffect">
                                  <p:stCondLst>
                                    <p:cond delay="0"/>
                                  </p:stCondLst>
                                  <p:childTnLst>
                                    <p:set>
                                      <p:cBhvr>
                                        <p:cTn id="42" dur="1" fill="hold">
                                          <p:stCondLst>
                                            <p:cond delay="0"/>
                                          </p:stCondLst>
                                        </p:cTn>
                                        <p:tgtEl>
                                          <p:spTgt spid="6170"/>
                                        </p:tgtEl>
                                        <p:attrNameLst>
                                          <p:attrName>style.visibility</p:attrName>
                                        </p:attrNameLst>
                                      </p:cBhvr>
                                      <p:to>
                                        <p:strVal val="visible"/>
                                      </p:to>
                                    </p:set>
                                    <p:animEffect transition="in" filter="fade">
                                      <p:cBhvr>
                                        <p:cTn id="43" dur="800" decel="100000"/>
                                        <p:tgtEl>
                                          <p:spTgt spid="6170"/>
                                        </p:tgtEl>
                                      </p:cBhvr>
                                    </p:animEffect>
                                    <p:anim calcmode="lin" valueType="num">
                                      <p:cBhvr>
                                        <p:cTn id="44" dur="800" decel="100000" fill="hold"/>
                                        <p:tgtEl>
                                          <p:spTgt spid="6170"/>
                                        </p:tgtEl>
                                        <p:attrNameLst>
                                          <p:attrName>style.rotation</p:attrName>
                                        </p:attrNameLst>
                                      </p:cBhvr>
                                      <p:tavLst>
                                        <p:tav tm="0">
                                          <p:val>
                                            <p:fltVal val="-90"/>
                                          </p:val>
                                        </p:tav>
                                        <p:tav tm="100000">
                                          <p:val>
                                            <p:fltVal val="0"/>
                                          </p:val>
                                        </p:tav>
                                      </p:tavLst>
                                    </p:anim>
                                    <p:anim calcmode="lin" valueType="num">
                                      <p:cBhvr>
                                        <p:cTn id="45" dur="800" decel="100000" fill="hold"/>
                                        <p:tgtEl>
                                          <p:spTgt spid="6170"/>
                                        </p:tgtEl>
                                        <p:attrNameLst>
                                          <p:attrName>ppt_x</p:attrName>
                                        </p:attrNameLst>
                                      </p:cBhvr>
                                      <p:tavLst>
                                        <p:tav tm="0">
                                          <p:val>
                                            <p:strVal val="#ppt_x+0.4"/>
                                          </p:val>
                                        </p:tav>
                                        <p:tav tm="100000">
                                          <p:val>
                                            <p:strVal val="#ppt_x-0.05"/>
                                          </p:val>
                                        </p:tav>
                                      </p:tavLst>
                                    </p:anim>
                                    <p:anim calcmode="lin" valueType="num">
                                      <p:cBhvr>
                                        <p:cTn id="46" dur="800" decel="100000" fill="hold"/>
                                        <p:tgtEl>
                                          <p:spTgt spid="6170"/>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170"/>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170"/>
                                        </p:tgtEl>
                                        <p:attrNameLst>
                                          <p:attrName>ppt_y</p:attrName>
                                        </p:attrNameLst>
                                      </p:cBhvr>
                                      <p:tavLst>
                                        <p:tav tm="0">
                                          <p:val>
                                            <p:strVal val="#ppt_y+0.1"/>
                                          </p:val>
                                        </p:tav>
                                        <p:tav tm="100000">
                                          <p:val>
                                            <p:strVal val="#ppt_y"/>
                                          </p:val>
                                        </p:tav>
                                      </p:tavLst>
                                    </p:anim>
                                  </p:childTnLst>
                                </p:cTn>
                              </p:par>
                            </p:childTnLst>
                          </p:cTn>
                        </p:par>
                        <p:par>
                          <p:cTn id="49" fill="hold" nodeType="afterGroup">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6171"/>
                                        </p:tgtEl>
                                        <p:attrNameLst>
                                          <p:attrName>style.visibility</p:attrName>
                                        </p:attrNameLst>
                                      </p:cBhvr>
                                      <p:to>
                                        <p:strVal val="visible"/>
                                      </p:to>
                                    </p:set>
                                    <p:animEffect transition="in" filter="fade">
                                      <p:cBhvr>
                                        <p:cTn id="52" dur="500"/>
                                        <p:tgtEl>
                                          <p:spTgt spid="6171"/>
                                        </p:tgtEl>
                                      </p:cBhvr>
                                    </p:animEffect>
                                  </p:childTnLst>
                                </p:cTn>
                              </p:par>
                            </p:childTnLst>
                          </p:cTn>
                        </p:par>
                        <p:par>
                          <p:cTn id="53" fill="hold" nodeType="afterGroup">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6175"/>
                                        </p:tgtEl>
                                        <p:attrNameLst>
                                          <p:attrName>style.visibility</p:attrName>
                                        </p:attrNameLst>
                                      </p:cBhvr>
                                      <p:to>
                                        <p:strVal val="visible"/>
                                      </p:to>
                                    </p:set>
                                    <p:animEffect transition="in" filter="wipe(left)">
                                      <p:cBhvr>
                                        <p:cTn id="56" dur="500"/>
                                        <p:tgtEl>
                                          <p:spTgt spid="6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P spid="6165" grpId="0"/>
      <p:bldP spid="6169" grpId="0" build="p"/>
      <p:bldP spid="6171" grpId="0"/>
      <p:bldP spid="61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r>
              <a:rPr lang="en-US">
                <a:cs typeface="+mj-cs"/>
              </a:rPr>
              <a:t>The Dating Game</a:t>
            </a:r>
          </a:p>
        </p:txBody>
      </p:sp>
      <p:sp>
        <p:nvSpPr>
          <p:cNvPr id="349187" name="Rectangle 3"/>
          <p:cNvSpPr>
            <a:spLocks noGrp="1" noChangeArrowheads="1"/>
          </p:cNvSpPr>
          <p:nvPr>
            <p:ph type="body" idx="1"/>
          </p:nvPr>
        </p:nvSpPr>
        <p:spPr>
          <a:xfrm>
            <a:off x="182563" y="2160588"/>
            <a:ext cx="8520112" cy="636587"/>
          </a:xfrm>
        </p:spPr>
        <p:txBody>
          <a:bodyPr/>
          <a:lstStyle/>
          <a:p>
            <a:pPr eaLnBrk="1" hangingPunct="1">
              <a:defRPr/>
            </a:pPr>
            <a:r>
              <a:rPr lang="en-US">
                <a:cs typeface="+mn-cs"/>
              </a:rPr>
              <a:t>1470 claimed to be 2.9 myo</a:t>
            </a:r>
          </a:p>
        </p:txBody>
      </p:sp>
      <p:pic>
        <p:nvPicPr>
          <p:cNvPr id="45059" name="Picture 4" descr="1470 skull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53113" y="3405188"/>
            <a:ext cx="3044825" cy="3221037"/>
          </a:xfrm>
          <a:prstGeom prst="rect">
            <a:avLst/>
          </a:prstGeom>
          <a:noFill/>
          <a:ln w="38100">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349189" name="Text Box 5"/>
          <p:cNvSpPr txBox="1">
            <a:spLocks noChangeArrowheads="1"/>
          </p:cNvSpPr>
          <p:nvPr/>
        </p:nvSpPr>
        <p:spPr bwMode="auto">
          <a:xfrm>
            <a:off x="188913" y="1092200"/>
            <a:ext cx="8650287"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06400" indent="-406400">
              <a:defRPr>
                <a:solidFill>
                  <a:schemeClr val="tx1"/>
                </a:solidFill>
                <a:latin typeface="Arial" charset="0"/>
                <a:ea typeface="ＭＳ Ｐゴシック" charset="0"/>
              </a:defRPr>
            </a:lvl1pPr>
            <a:lvl2pPr marL="5207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buClr>
                <a:srgbClr val="000066"/>
              </a:buClr>
              <a:buSzPct val="70000"/>
              <a:buFont typeface="Wingdings" charset="0"/>
              <a:buChar char="u"/>
              <a:defRPr/>
            </a:pPr>
            <a:r>
              <a:rPr lang="en-US" sz="3200">
                <a:solidFill>
                  <a:srgbClr val="000000"/>
                </a:solidFill>
                <a:cs typeface="+mn-cs"/>
              </a:rPr>
              <a:t>In 1972 KNM-ER 1470 fossil found</a:t>
            </a:r>
          </a:p>
          <a:p>
            <a:pPr>
              <a:buClr>
                <a:srgbClr val="000066"/>
              </a:buClr>
              <a:buSzPct val="70000"/>
              <a:buFont typeface="Wingdings" charset="0"/>
              <a:buChar char="u"/>
              <a:defRPr/>
            </a:pPr>
            <a:r>
              <a:rPr lang="en-US" sz="3200">
                <a:solidFill>
                  <a:srgbClr val="000000"/>
                </a:solidFill>
                <a:cs typeface="+mn-cs"/>
              </a:rPr>
              <a:t>Volcanic rock above 1470 dated at 2.6 myo</a:t>
            </a:r>
          </a:p>
        </p:txBody>
      </p:sp>
      <p:sp>
        <p:nvSpPr>
          <p:cNvPr id="349197" name="Text Box 13"/>
          <p:cNvSpPr txBox="1">
            <a:spLocks noChangeArrowheads="1"/>
          </p:cNvSpPr>
          <p:nvPr/>
        </p:nvSpPr>
        <p:spPr bwMode="auto">
          <a:xfrm>
            <a:off x="220663" y="5214938"/>
            <a:ext cx="552767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06400" indent="-406400">
              <a:defRPr>
                <a:solidFill>
                  <a:schemeClr val="tx1"/>
                </a:solidFill>
                <a:latin typeface="Arial" charset="0"/>
                <a:ea typeface="ＭＳ Ｐゴシック" charset="0"/>
              </a:defRPr>
            </a:lvl1pPr>
            <a:lvl2pPr marL="5207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buClr>
                <a:srgbClr val="000066"/>
              </a:buClr>
              <a:buSzPct val="70000"/>
              <a:buFont typeface="Wingdings" charset="0"/>
              <a:buChar char="u"/>
              <a:defRPr/>
            </a:pPr>
            <a:r>
              <a:rPr lang="en-US" sz="3200">
                <a:solidFill>
                  <a:srgbClr val="000000"/>
                </a:solidFill>
                <a:cs typeface="+mn-cs"/>
              </a:rPr>
              <a:t>Large brain capacity 800cc</a:t>
            </a:r>
          </a:p>
          <a:p>
            <a:pPr>
              <a:buClr>
                <a:srgbClr val="000066"/>
              </a:buClr>
              <a:buSzPct val="70000"/>
              <a:buFont typeface="Wingdings" charset="0"/>
              <a:buChar char="u"/>
              <a:defRPr/>
            </a:pPr>
            <a:r>
              <a:rPr lang="en-US" sz="3200">
                <a:solidFill>
                  <a:srgbClr val="000000"/>
                </a:solidFill>
                <a:cs typeface="+mn-cs"/>
              </a:rPr>
              <a:t>Modern in appearance</a:t>
            </a:r>
          </a:p>
        </p:txBody>
      </p:sp>
      <p:grpSp>
        <p:nvGrpSpPr>
          <p:cNvPr id="349215" name="Group 31"/>
          <p:cNvGrpSpPr>
            <a:grpSpLocks/>
          </p:cNvGrpSpPr>
          <p:nvPr/>
        </p:nvGrpSpPr>
        <p:grpSpPr bwMode="auto">
          <a:xfrm>
            <a:off x="409575" y="2757488"/>
            <a:ext cx="5254625" cy="2511425"/>
            <a:chOff x="258" y="1737"/>
            <a:chExt cx="3310" cy="1582"/>
          </a:xfrm>
        </p:grpSpPr>
        <p:sp>
          <p:nvSpPr>
            <p:cNvPr id="349191" name="Rectangle 7" descr="Large confetti"/>
            <p:cNvSpPr>
              <a:spLocks noChangeArrowheads="1"/>
            </p:cNvSpPr>
            <p:nvPr/>
          </p:nvSpPr>
          <p:spPr bwMode="auto">
            <a:xfrm>
              <a:off x="363" y="1811"/>
              <a:ext cx="3090" cy="356"/>
            </a:xfrm>
            <a:prstGeom prst="rect">
              <a:avLst/>
            </a:prstGeom>
            <a:pattFill prst="lgConfetti">
              <a:fgClr>
                <a:srgbClr val="808080"/>
              </a:fgClr>
              <a:bgClr>
                <a:schemeClr val="bg1"/>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9192" name="Rectangle 8" descr="70%"/>
            <p:cNvSpPr>
              <a:spLocks noChangeArrowheads="1"/>
            </p:cNvSpPr>
            <p:nvPr/>
          </p:nvSpPr>
          <p:spPr bwMode="auto">
            <a:xfrm>
              <a:off x="363" y="2172"/>
              <a:ext cx="3090" cy="1005"/>
            </a:xfrm>
            <a:prstGeom prst="rect">
              <a:avLst/>
            </a:prstGeom>
            <a:pattFill prst="pct70">
              <a:fgClr>
                <a:srgbClr val="4D4D4D"/>
              </a:fgClr>
              <a:bgClr>
                <a:schemeClr val="bg1"/>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45068" name="Group 17"/>
            <p:cNvGrpSpPr>
              <a:grpSpLocks/>
            </p:cNvGrpSpPr>
            <p:nvPr/>
          </p:nvGrpSpPr>
          <p:grpSpPr bwMode="auto">
            <a:xfrm>
              <a:off x="1792" y="2369"/>
              <a:ext cx="1436" cy="604"/>
              <a:chOff x="1792" y="2369"/>
              <a:chExt cx="1436" cy="604"/>
            </a:xfrm>
          </p:grpSpPr>
          <p:sp>
            <p:nvSpPr>
              <p:cNvPr id="45074" name="WordArt 15"/>
              <p:cNvSpPr>
                <a:spLocks noChangeArrowheads="1" noChangeShapeType="1" noTextEdit="1"/>
              </p:cNvSpPr>
              <p:nvPr/>
            </p:nvSpPr>
            <p:spPr bwMode="auto">
              <a:xfrm>
                <a:off x="1792" y="2369"/>
                <a:ext cx="1436" cy="262"/>
              </a:xfrm>
              <a:prstGeom prst="rect">
                <a:avLst/>
              </a:prstGeom>
            </p:spPr>
            <p:txBody>
              <a:bodyPr wrap="none" fromWordArt="1">
                <a:prstTxWarp prst="textPlain">
                  <a:avLst>
                    <a:gd name="adj" fmla="val 50000"/>
                  </a:avLst>
                </a:prstTxWarp>
              </a:bodyPr>
              <a:lstStyle/>
              <a:p>
                <a:pPr algn="ctr"/>
                <a:r>
                  <a:rPr lang="en-US" sz="3600" kern="10">
                    <a:ln w="9525">
                      <a:solidFill>
                        <a:srgbClr val="000066"/>
                      </a:solidFill>
                      <a:round/>
                      <a:headEnd/>
                      <a:tailEnd/>
                    </a:ln>
                    <a:solidFill>
                      <a:schemeClr val="bg1"/>
                    </a:solidFill>
                    <a:effectLst>
                      <a:prstShdw prst="shdw17" dist="17961" dir="2700000">
                        <a:srgbClr val="00003D">
                          <a:alpha val="74997"/>
                        </a:srgbClr>
                      </a:prstShdw>
                    </a:effectLst>
                    <a:latin typeface="Arial Black"/>
                    <a:ea typeface="Arial Black"/>
                    <a:cs typeface="Arial Black"/>
                  </a:rPr>
                  <a:t>1470 fossil</a:t>
                </a:r>
              </a:p>
            </p:txBody>
          </p:sp>
          <p:sp>
            <p:nvSpPr>
              <p:cNvPr id="45075" name="WordArt 16"/>
              <p:cNvSpPr>
                <a:spLocks noChangeArrowheads="1" noChangeShapeType="1" noTextEdit="1"/>
              </p:cNvSpPr>
              <p:nvPr/>
            </p:nvSpPr>
            <p:spPr bwMode="auto">
              <a:xfrm>
                <a:off x="1880" y="2702"/>
                <a:ext cx="1281" cy="271"/>
              </a:xfrm>
              <a:prstGeom prst="rect">
                <a:avLst/>
              </a:prstGeom>
            </p:spPr>
            <p:txBody>
              <a:bodyPr wrap="none" fromWordArt="1">
                <a:prstTxWarp prst="textPlain">
                  <a:avLst>
                    <a:gd name="adj" fmla="val 50000"/>
                  </a:avLst>
                </a:prstTxWarp>
              </a:bodyPr>
              <a:lstStyle/>
              <a:p>
                <a:pPr algn="ctr"/>
                <a:r>
                  <a:rPr lang="tr-TR" sz="3600" kern="10">
                    <a:ln w="9525">
                      <a:solidFill>
                        <a:srgbClr val="000066"/>
                      </a:solidFill>
                      <a:round/>
                      <a:headEnd/>
                      <a:tailEnd/>
                    </a:ln>
                    <a:solidFill>
                      <a:schemeClr val="bg1"/>
                    </a:solidFill>
                    <a:effectLst>
                      <a:prstShdw prst="shdw17" dist="17961" dir="2700000">
                        <a:srgbClr val="00003D">
                          <a:alpha val="74997"/>
                        </a:srgbClr>
                      </a:prstShdw>
                    </a:effectLst>
                    <a:latin typeface="Arial Black"/>
                    <a:ea typeface="Arial Black"/>
                    <a:cs typeface="Arial Black"/>
                  </a:rPr>
                  <a:t>2.9 myo</a:t>
                </a:r>
                <a:endParaRPr lang="en-US" sz="3600" kern="10">
                  <a:ln w="9525">
                    <a:solidFill>
                      <a:srgbClr val="000066"/>
                    </a:solidFill>
                    <a:round/>
                    <a:headEnd/>
                    <a:tailEnd/>
                  </a:ln>
                  <a:solidFill>
                    <a:schemeClr val="bg1"/>
                  </a:solidFill>
                  <a:effectLst>
                    <a:prstShdw prst="shdw17" dist="17961" dir="2700000">
                      <a:srgbClr val="00003D">
                        <a:alpha val="74997"/>
                      </a:srgbClr>
                    </a:prstShdw>
                  </a:effectLst>
                  <a:latin typeface="Arial Black"/>
                  <a:ea typeface="Arial Black"/>
                  <a:cs typeface="Arial Black"/>
                </a:endParaRPr>
              </a:p>
            </p:txBody>
          </p:sp>
        </p:grpSp>
        <p:sp>
          <p:nvSpPr>
            <p:cNvPr id="45069" name="AutoShape 20"/>
            <p:cNvSpPr>
              <a:spLocks noChangeArrowheads="1"/>
            </p:cNvSpPr>
            <p:nvPr/>
          </p:nvSpPr>
          <p:spPr bwMode="auto">
            <a:xfrm>
              <a:off x="258" y="2140"/>
              <a:ext cx="3310" cy="73"/>
            </a:xfrm>
            <a:prstGeom prst="roundRect">
              <a:avLst>
                <a:gd name="adj" fmla="val 16667"/>
              </a:avLst>
            </a:prstGeom>
            <a:solidFill>
              <a:srgbClr val="000066"/>
            </a:solidFill>
            <a:ln>
              <a:noFill/>
            </a:ln>
            <a:effectLst>
              <a:prstShdw prst="shdw17" dist="17961" dir="2700000">
                <a:srgbClr val="00003D">
                  <a:alpha val="74997"/>
                </a:srgbClr>
              </a:prst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45070" name="WordArt 18"/>
            <p:cNvSpPr>
              <a:spLocks noChangeArrowheads="1" noChangeShapeType="1" noTextEdit="1"/>
            </p:cNvSpPr>
            <p:nvPr/>
          </p:nvSpPr>
          <p:spPr bwMode="auto">
            <a:xfrm>
              <a:off x="1103" y="1839"/>
              <a:ext cx="1781" cy="326"/>
            </a:xfrm>
            <a:prstGeom prst="rect">
              <a:avLst/>
            </a:prstGeom>
          </p:spPr>
          <p:txBody>
            <a:bodyPr wrap="none" fromWordArt="1">
              <a:prstTxWarp prst="textPlain">
                <a:avLst>
                  <a:gd name="adj" fmla="val 50000"/>
                </a:avLst>
              </a:prstTxWarp>
            </a:bodyPr>
            <a:lstStyle/>
            <a:p>
              <a:pPr algn="ctr"/>
              <a:r>
                <a:rPr lang="en-US" sz="3600" kern="10">
                  <a:ln w="9525">
                    <a:solidFill>
                      <a:srgbClr val="000066"/>
                    </a:solidFill>
                    <a:round/>
                    <a:headEnd/>
                    <a:tailEnd/>
                  </a:ln>
                  <a:solidFill>
                    <a:srgbClr val="FF0000"/>
                  </a:solidFill>
                  <a:latin typeface="Arial Black"/>
                  <a:ea typeface="Arial Black"/>
                  <a:cs typeface="Arial Black"/>
                </a:rPr>
                <a:t>2.6 myo rock</a:t>
              </a:r>
            </a:p>
          </p:txBody>
        </p:sp>
        <p:sp>
          <p:nvSpPr>
            <p:cNvPr id="349206" name="Freeform 22" descr="70%"/>
            <p:cNvSpPr>
              <a:spLocks/>
            </p:cNvSpPr>
            <p:nvPr/>
          </p:nvSpPr>
          <p:spPr bwMode="auto">
            <a:xfrm>
              <a:off x="366" y="3173"/>
              <a:ext cx="3081" cy="146"/>
            </a:xfrm>
            <a:custGeom>
              <a:avLst/>
              <a:gdLst>
                <a:gd name="T0" fmla="*/ 0 w 3081"/>
                <a:gd name="T1" fmla="*/ 0 h 146"/>
                <a:gd name="T2" fmla="*/ 1581 w 3081"/>
                <a:gd name="T3" fmla="*/ 82 h 146"/>
                <a:gd name="T4" fmla="*/ 1782 w 3081"/>
                <a:gd name="T5" fmla="*/ 109 h 146"/>
                <a:gd name="T6" fmla="*/ 2304 w 3081"/>
                <a:gd name="T7" fmla="*/ 146 h 146"/>
                <a:gd name="T8" fmla="*/ 2532 w 3081"/>
                <a:gd name="T9" fmla="*/ 128 h 146"/>
                <a:gd name="T10" fmla="*/ 2770 w 3081"/>
                <a:gd name="T11" fmla="*/ 82 h 146"/>
                <a:gd name="T12" fmla="*/ 3035 w 3081"/>
                <a:gd name="T13" fmla="*/ 36 h 146"/>
                <a:gd name="T14" fmla="*/ 3081 w 3081"/>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1" h="146">
                  <a:moveTo>
                    <a:pt x="0" y="0"/>
                  </a:moveTo>
                  <a:cubicBezTo>
                    <a:pt x="528" y="132"/>
                    <a:pt x="977" y="77"/>
                    <a:pt x="1581" y="82"/>
                  </a:cubicBezTo>
                  <a:cubicBezTo>
                    <a:pt x="1649" y="89"/>
                    <a:pt x="1715" y="100"/>
                    <a:pt x="1782" y="109"/>
                  </a:cubicBezTo>
                  <a:cubicBezTo>
                    <a:pt x="1954" y="88"/>
                    <a:pt x="2132" y="132"/>
                    <a:pt x="2304" y="146"/>
                  </a:cubicBezTo>
                  <a:cubicBezTo>
                    <a:pt x="2405" y="140"/>
                    <a:pt x="2445" y="141"/>
                    <a:pt x="2532" y="128"/>
                  </a:cubicBezTo>
                  <a:cubicBezTo>
                    <a:pt x="2613" y="116"/>
                    <a:pt x="2689" y="92"/>
                    <a:pt x="2770" y="82"/>
                  </a:cubicBezTo>
                  <a:cubicBezTo>
                    <a:pt x="2853" y="54"/>
                    <a:pt x="2949" y="44"/>
                    <a:pt x="3035" y="36"/>
                  </a:cubicBezTo>
                  <a:cubicBezTo>
                    <a:pt x="3054" y="30"/>
                    <a:pt x="3081" y="25"/>
                    <a:pt x="3081" y="0"/>
                  </a:cubicBezTo>
                </a:path>
              </a:pathLst>
            </a:custGeom>
            <a:pattFill prst="pct70">
              <a:fgClr>
                <a:srgbClr val="4D4D4D"/>
              </a:fgClr>
              <a:bgClr>
                <a:schemeClr val="bg1"/>
              </a:bgClr>
            </a:pattFill>
            <a:ln w="9525" cap="flat" cmpd="sng">
              <a:solidFill>
                <a:schemeClr val="tx1"/>
              </a:solidFill>
              <a:prstDash val="solid"/>
              <a:round/>
              <a:headEnd/>
              <a:tailEn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349208" name="Freeform 24" descr="Large confetti"/>
            <p:cNvSpPr>
              <a:spLocks/>
            </p:cNvSpPr>
            <p:nvPr/>
          </p:nvSpPr>
          <p:spPr bwMode="auto">
            <a:xfrm>
              <a:off x="366" y="1737"/>
              <a:ext cx="3108" cy="73"/>
            </a:xfrm>
            <a:custGeom>
              <a:avLst/>
              <a:gdLst>
                <a:gd name="T0" fmla="*/ 0 w 3108"/>
                <a:gd name="T1" fmla="*/ 73 h 73"/>
                <a:gd name="T2" fmla="*/ 347 w 3108"/>
                <a:gd name="T3" fmla="*/ 46 h 73"/>
                <a:gd name="T4" fmla="*/ 548 w 3108"/>
                <a:gd name="T5" fmla="*/ 18 h 73"/>
                <a:gd name="T6" fmla="*/ 731 w 3108"/>
                <a:gd name="T7" fmla="*/ 0 h 73"/>
                <a:gd name="T8" fmla="*/ 1152 w 3108"/>
                <a:gd name="T9" fmla="*/ 37 h 73"/>
                <a:gd name="T10" fmla="*/ 2697 w 3108"/>
                <a:gd name="T11" fmla="*/ 28 h 73"/>
                <a:gd name="T12" fmla="*/ 2935 w 3108"/>
                <a:gd name="T13" fmla="*/ 46 h 73"/>
                <a:gd name="T14" fmla="*/ 3108 w 3108"/>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8" h="73">
                  <a:moveTo>
                    <a:pt x="0" y="73"/>
                  </a:moveTo>
                  <a:cubicBezTo>
                    <a:pt x="121" y="56"/>
                    <a:pt x="217" y="51"/>
                    <a:pt x="347" y="46"/>
                  </a:cubicBezTo>
                  <a:cubicBezTo>
                    <a:pt x="414" y="39"/>
                    <a:pt x="481" y="26"/>
                    <a:pt x="548" y="18"/>
                  </a:cubicBezTo>
                  <a:cubicBezTo>
                    <a:pt x="609" y="11"/>
                    <a:pt x="731" y="0"/>
                    <a:pt x="731" y="0"/>
                  </a:cubicBezTo>
                  <a:cubicBezTo>
                    <a:pt x="874" y="7"/>
                    <a:pt x="1010" y="25"/>
                    <a:pt x="1152" y="37"/>
                  </a:cubicBezTo>
                  <a:cubicBezTo>
                    <a:pt x="1706" y="32"/>
                    <a:pt x="2165" y="16"/>
                    <a:pt x="2697" y="28"/>
                  </a:cubicBezTo>
                  <a:cubicBezTo>
                    <a:pt x="2797" y="61"/>
                    <a:pt x="2666" y="20"/>
                    <a:pt x="2935" y="46"/>
                  </a:cubicBezTo>
                  <a:cubicBezTo>
                    <a:pt x="3020" y="54"/>
                    <a:pt x="3016" y="73"/>
                    <a:pt x="3108" y="73"/>
                  </a:cubicBezTo>
                </a:path>
              </a:pathLst>
            </a:custGeom>
            <a:pattFill prst="lgConfetti">
              <a:fgClr>
                <a:srgbClr val="808080"/>
              </a:fgClr>
              <a:bgClr>
                <a:schemeClr val="bg1"/>
              </a:bgClr>
            </a:pattFill>
            <a:ln w="9525" cap="flat" cmpd="sng">
              <a:solidFill>
                <a:schemeClr val="tx1"/>
              </a:solidFill>
              <a:prstDash val="solid"/>
              <a:round/>
              <a:headEnd/>
              <a:tailEn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pic>
          <p:nvPicPr>
            <p:cNvPr id="45073" name="Picture 30" descr="KNM-ER2 147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2" y="2266"/>
              <a:ext cx="1117" cy="864"/>
            </a:xfrm>
            <a:prstGeom prst="rect">
              <a:avLst/>
            </a:prstGeom>
            <a:noFill/>
            <a:ln w="38100">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349212" name="Group 28"/>
          <p:cNvGrpSpPr>
            <a:grpSpLocks/>
          </p:cNvGrpSpPr>
          <p:nvPr/>
        </p:nvGrpSpPr>
        <p:grpSpPr bwMode="auto">
          <a:xfrm>
            <a:off x="5399088" y="2554288"/>
            <a:ext cx="3133725" cy="582612"/>
            <a:chOff x="3401" y="1609"/>
            <a:chExt cx="1974" cy="367"/>
          </a:xfrm>
        </p:grpSpPr>
        <p:sp>
          <p:nvSpPr>
            <p:cNvPr id="349210" name="Text Box 26"/>
            <p:cNvSpPr txBox="1">
              <a:spLocks noChangeArrowheads="1"/>
            </p:cNvSpPr>
            <p:nvPr/>
          </p:nvSpPr>
          <p:spPr bwMode="auto">
            <a:xfrm>
              <a:off x="3995" y="1609"/>
              <a:ext cx="1380"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1">
                  <a:cs typeface="+mn-cs"/>
                </a:rPr>
                <a:t>KBS Tuff</a:t>
              </a:r>
            </a:p>
          </p:txBody>
        </p:sp>
        <p:sp>
          <p:nvSpPr>
            <p:cNvPr id="349211" name="Line 27"/>
            <p:cNvSpPr>
              <a:spLocks noChangeShapeType="1"/>
            </p:cNvSpPr>
            <p:nvPr/>
          </p:nvSpPr>
          <p:spPr bwMode="auto">
            <a:xfrm flipH="1">
              <a:off x="3401" y="1811"/>
              <a:ext cx="604" cy="165"/>
            </a:xfrm>
            <a:prstGeom prst="line">
              <a:avLst/>
            </a:prstGeom>
            <a:noFill/>
            <a:ln w="76200">
              <a:solidFill>
                <a:srgbClr val="00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9189"/>
                                        </p:tgtEl>
                                        <p:attrNameLst>
                                          <p:attrName>style.visibility</p:attrName>
                                        </p:attrNameLst>
                                      </p:cBhvr>
                                      <p:to>
                                        <p:strVal val="visible"/>
                                      </p:to>
                                    </p:set>
                                    <p:animEffect transition="in" filter="fade">
                                      <p:cBhvr>
                                        <p:cTn id="7" dur="500"/>
                                        <p:tgtEl>
                                          <p:spTgt spid="349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9187"/>
                                        </p:tgtEl>
                                        <p:attrNameLst>
                                          <p:attrName>style.visibility</p:attrName>
                                        </p:attrNameLst>
                                      </p:cBhvr>
                                      <p:to>
                                        <p:strVal val="visible"/>
                                      </p:to>
                                    </p:set>
                                    <p:animEffect transition="in" filter="fade">
                                      <p:cBhvr>
                                        <p:cTn id="12" dur="500"/>
                                        <p:tgtEl>
                                          <p:spTgt spid="349187"/>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49215"/>
                                        </p:tgtEl>
                                        <p:attrNameLst>
                                          <p:attrName>style.visibility</p:attrName>
                                        </p:attrNameLst>
                                      </p:cBhvr>
                                      <p:to>
                                        <p:strVal val="visible"/>
                                      </p:to>
                                    </p:set>
                                    <p:animEffect transition="in" filter="fade">
                                      <p:cBhvr>
                                        <p:cTn id="16" dur="500"/>
                                        <p:tgtEl>
                                          <p:spTgt spid="349215"/>
                                        </p:tgtEl>
                                      </p:cBhvr>
                                    </p:animEffect>
                                  </p:childTnLst>
                                </p:cTn>
                              </p:par>
                            </p:childTnLst>
                          </p:cTn>
                        </p:par>
                        <p:par>
                          <p:cTn id="17" fill="hold" nodeType="afterGroup">
                            <p:stCondLst>
                              <p:cond delay="1000"/>
                            </p:stCondLst>
                            <p:childTnLst>
                              <p:par>
                                <p:cTn id="18" presetID="22" presetClass="entr" presetSubtype="2" fill="hold" nodeType="afterEffect">
                                  <p:stCondLst>
                                    <p:cond delay="0"/>
                                  </p:stCondLst>
                                  <p:childTnLst>
                                    <p:set>
                                      <p:cBhvr>
                                        <p:cTn id="19" dur="1" fill="hold">
                                          <p:stCondLst>
                                            <p:cond delay="0"/>
                                          </p:stCondLst>
                                        </p:cTn>
                                        <p:tgtEl>
                                          <p:spTgt spid="349212"/>
                                        </p:tgtEl>
                                        <p:attrNameLst>
                                          <p:attrName>style.visibility</p:attrName>
                                        </p:attrNameLst>
                                      </p:cBhvr>
                                      <p:to>
                                        <p:strVal val="visible"/>
                                      </p:to>
                                    </p:set>
                                    <p:animEffect transition="in" filter="wipe(right)">
                                      <p:cBhvr>
                                        <p:cTn id="20" dur="500"/>
                                        <p:tgtEl>
                                          <p:spTgt spid="3492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9197"/>
                                        </p:tgtEl>
                                        <p:attrNameLst>
                                          <p:attrName>style.visibility</p:attrName>
                                        </p:attrNameLst>
                                      </p:cBhvr>
                                      <p:to>
                                        <p:strVal val="visible"/>
                                      </p:to>
                                    </p:set>
                                    <p:animEffect transition="in" filter="fade">
                                      <p:cBhvr>
                                        <p:cTn id="25" dur="500"/>
                                        <p:tgtEl>
                                          <p:spTgt spid="349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p:bldP spid="349189" grpId="0"/>
      <p:bldP spid="34919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pPr eaLnBrk="1" hangingPunct="1">
              <a:defRPr/>
            </a:pPr>
            <a:r>
              <a:rPr lang="en-US">
                <a:cs typeface="+mj-cs"/>
              </a:rPr>
              <a:t>Lucy and the Dating Game</a:t>
            </a:r>
          </a:p>
        </p:txBody>
      </p:sp>
      <p:grpSp>
        <p:nvGrpSpPr>
          <p:cNvPr id="350231" name="Group 23"/>
          <p:cNvGrpSpPr>
            <a:grpSpLocks/>
          </p:cNvGrpSpPr>
          <p:nvPr/>
        </p:nvGrpSpPr>
        <p:grpSpPr bwMode="auto">
          <a:xfrm>
            <a:off x="793750" y="2147888"/>
            <a:ext cx="7127875" cy="1319212"/>
            <a:chOff x="628" y="2167"/>
            <a:chExt cx="4490" cy="831"/>
          </a:xfrm>
        </p:grpSpPr>
        <p:sp>
          <p:nvSpPr>
            <p:cNvPr id="350227" name="Rectangle 19"/>
            <p:cNvSpPr>
              <a:spLocks noChangeArrowheads="1"/>
            </p:cNvSpPr>
            <p:nvPr/>
          </p:nvSpPr>
          <p:spPr bwMode="auto">
            <a:xfrm>
              <a:off x="628" y="2167"/>
              <a:ext cx="4490" cy="831"/>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47120" name="Picture 9" descr="Lucy bones"/>
            <p:cNvPicPr>
              <a:picLocks noChangeAspect="1" noChangeArrowheads="1"/>
            </p:cNvPicPr>
            <p:nvPr/>
          </p:nvPicPr>
          <p:blipFill>
            <a:blip r:embed="rId3" cstate="screen">
              <a:lum bright="-10000" contrast="20000"/>
              <a:extLst>
                <a:ext uri="{28A0092B-C50C-407E-A947-70E740481C1C}">
                  <a14:useLocalDpi xmlns:a14="http://schemas.microsoft.com/office/drawing/2010/main"/>
                </a:ext>
              </a:extLst>
            </a:blip>
            <a:srcRect/>
            <a:stretch>
              <a:fillRect/>
            </a:stretch>
          </p:blipFill>
          <p:spPr bwMode="auto">
            <a:xfrm>
              <a:off x="1737" y="2191"/>
              <a:ext cx="1997" cy="783"/>
            </a:xfrm>
            <a:prstGeom prst="rect">
              <a:avLst/>
            </a:prstGeom>
            <a:solidFill>
              <a:srgbClr val="000066"/>
            </a:solidFill>
            <a:ln w="38100">
              <a:solidFill>
                <a:srgbClr val="000066"/>
              </a:solidFill>
              <a:miter lim="800000"/>
              <a:headEnd/>
              <a:tailEnd/>
            </a:ln>
          </p:spPr>
        </p:pic>
        <p:sp>
          <p:nvSpPr>
            <p:cNvPr id="350228" name="Text Box 20"/>
            <p:cNvSpPr txBox="1">
              <a:spLocks noChangeArrowheads="1"/>
            </p:cNvSpPr>
            <p:nvPr/>
          </p:nvSpPr>
          <p:spPr bwMode="auto">
            <a:xfrm>
              <a:off x="3804" y="2331"/>
              <a:ext cx="1188"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b="1">
                  <a:cs typeface="+mn-cs"/>
                </a:rPr>
                <a:t>Lucy</a:t>
              </a:r>
            </a:p>
          </p:txBody>
        </p:sp>
      </p:grpSp>
      <p:sp>
        <p:nvSpPr>
          <p:cNvPr id="350233" name="Text Box 25"/>
          <p:cNvSpPr txBox="1">
            <a:spLocks noChangeArrowheads="1"/>
          </p:cNvSpPr>
          <p:nvPr/>
        </p:nvSpPr>
        <p:spPr bwMode="auto">
          <a:xfrm>
            <a:off x="1403350" y="5610225"/>
            <a:ext cx="5892800" cy="698500"/>
          </a:xfrm>
          <a:prstGeom prst="rect">
            <a:avLst/>
          </a:prstGeom>
          <a:noFill/>
          <a:ln w="57150">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xmlns="">
                <a:solidFill>
                  <a:schemeClr val="accent1"/>
                </a:solidFill>
              </a14:hiddenFill>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742950" indent="-285750" eaLnBrk="0" hangingPunct="0">
              <a:defRPr sz="2800">
                <a:solidFill>
                  <a:srgbClr val="000000"/>
                </a:solidFill>
                <a:latin typeface="Arial" charset="0"/>
                <a:ea typeface="ＭＳ Ｐゴシック" charset="0"/>
              </a:defRPr>
            </a:lvl2pPr>
            <a:lvl3pPr marL="1143000" indent="-228600" eaLnBrk="0" hangingPunct="0">
              <a:defRPr sz="2800">
                <a:solidFill>
                  <a:srgbClr val="000000"/>
                </a:solidFill>
                <a:latin typeface="Arial" charset="0"/>
                <a:ea typeface="ＭＳ Ｐゴシック" charset="0"/>
              </a:defRPr>
            </a:lvl3pPr>
            <a:lvl4pPr marL="1600200" indent="-228600" eaLnBrk="0" hangingPunct="0">
              <a:defRPr sz="2800">
                <a:solidFill>
                  <a:srgbClr val="000000"/>
                </a:solidFill>
                <a:latin typeface="Arial" charset="0"/>
                <a:ea typeface="ＭＳ Ｐゴシック" charset="0"/>
              </a:defRPr>
            </a:lvl4pPr>
            <a:lvl5pPr marL="2057400" indent="-228600" eaLnBrk="0" hangingPunct="0">
              <a:defRPr sz="2800">
                <a:solidFill>
                  <a:srgbClr val="000000"/>
                </a:solidFill>
                <a:latin typeface="Arial" charset="0"/>
                <a:ea typeface="ＭＳ Ｐゴシック" charset="0"/>
              </a:defRPr>
            </a:lvl5pPr>
            <a:lvl6pPr marL="2514600" indent="-228600" eaLnBrk="0" fontAlgn="base" hangingPunct="0">
              <a:spcBef>
                <a:spcPct val="0"/>
              </a:spcBef>
              <a:spcAft>
                <a:spcPct val="0"/>
              </a:spcAft>
              <a:defRPr sz="2800">
                <a:solidFill>
                  <a:srgbClr val="000000"/>
                </a:solidFill>
                <a:latin typeface="Arial" charset="0"/>
                <a:ea typeface="ＭＳ Ｐゴシック" charset="0"/>
              </a:defRPr>
            </a:lvl6pPr>
            <a:lvl7pPr marL="2971800" indent="-228600" eaLnBrk="0" fontAlgn="base" hangingPunct="0">
              <a:spcBef>
                <a:spcPct val="0"/>
              </a:spcBef>
              <a:spcAft>
                <a:spcPct val="0"/>
              </a:spcAft>
              <a:defRPr sz="2800">
                <a:solidFill>
                  <a:srgbClr val="000000"/>
                </a:solidFill>
                <a:latin typeface="Arial" charset="0"/>
                <a:ea typeface="ＭＳ Ｐゴシック" charset="0"/>
              </a:defRPr>
            </a:lvl7pPr>
            <a:lvl8pPr marL="3429000" indent="-228600" eaLnBrk="0" fontAlgn="base" hangingPunct="0">
              <a:spcBef>
                <a:spcPct val="0"/>
              </a:spcBef>
              <a:spcAft>
                <a:spcPct val="0"/>
              </a:spcAft>
              <a:defRPr sz="2800">
                <a:solidFill>
                  <a:srgbClr val="000000"/>
                </a:solidFill>
                <a:latin typeface="Arial" charset="0"/>
                <a:ea typeface="ＭＳ Ｐゴシック" charset="0"/>
              </a:defRPr>
            </a:lvl8pPr>
            <a:lvl9pPr marL="3886200" indent="-2286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t>A BIG Problem</a:t>
            </a:r>
          </a:p>
        </p:txBody>
      </p:sp>
      <p:sp>
        <p:nvSpPr>
          <p:cNvPr id="350234" name="AutoShape 26"/>
          <p:cNvSpPr>
            <a:spLocks noChangeArrowheads="1"/>
          </p:cNvSpPr>
          <p:nvPr/>
        </p:nvSpPr>
        <p:spPr bwMode="auto">
          <a:xfrm>
            <a:off x="4035425" y="4687888"/>
            <a:ext cx="666750" cy="885825"/>
          </a:xfrm>
          <a:prstGeom prst="downArrow">
            <a:avLst>
              <a:gd name="adj1" fmla="val 50000"/>
              <a:gd name="adj2" fmla="val 33214"/>
            </a:avLst>
          </a:prstGeom>
          <a:solidFill>
            <a:srgbClr val="000066"/>
          </a:solidFill>
          <a:ln>
            <a:noFill/>
          </a:ln>
          <a:effectLst>
            <a:prstShdw prst="shdw17" dist="17961" dir="2700000">
              <a:srgbClr val="00003D">
                <a:alpha val="74997"/>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vert="eaVert" wrap="none" anchor="ctr"/>
          <a:lstStyle/>
          <a:p>
            <a:endParaRPr lang="en-US"/>
          </a:p>
        </p:txBody>
      </p:sp>
      <p:grpSp>
        <p:nvGrpSpPr>
          <p:cNvPr id="350253" name="Group 45"/>
          <p:cNvGrpSpPr>
            <a:grpSpLocks/>
          </p:cNvGrpSpPr>
          <p:nvPr/>
        </p:nvGrpSpPr>
        <p:grpSpPr bwMode="auto">
          <a:xfrm>
            <a:off x="793750" y="3462338"/>
            <a:ext cx="7127875" cy="1030287"/>
            <a:chOff x="500" y="2181"/>
            <a:chExt cx="4490" cy="649"/>
          </a:xfrm>
        </p:grpSpPr>
        <p:sp>
          <p:nvSpPr>
            <p:cNvPr id="350221" name="Rectangle 13" descr="Large confetti"/>
            <p:cNvSpPr>
              <a:spLocks noChangeArrowheads="1"/>
            </p:cNvSpPr>
            <p:nvPr/>
          </p:nvSpPr>
          <p:spPr bwMode="auto">
            <a:xfrm>
              <a:off x="500" y="2181"/>
              <a:ext cx="4490" cy="649"/>
            </a:xfrm>
            <a:prstGeom prst="rect">
              <a:avLst/>
            </a:prstGeom>
            <a:pattFill prst="lgConfetti">
              <a:fgClr>
                <a:srgbClr val="808080"/>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7118" name="WordArt 39"/>
            <p:cNvSpPr>
              <a:spLocks noChangeArrowheads="1" noChangeShapeType="1" noTextEdit="1"/>
            </p:cNvSpPr>
            <p:nvPr/>
          </p:nvSpPr>
          <p:spPr bwMode="auto">
            <a:xfrm>
              <a:off x="1697" y="2329"/>
              <a:ext cx="1983" cy="362"/>
            </a:xfrm>
            <a:prstGeom prst="rect">
              <a:avLst/>
            </a:prstGeom>
          </p:spPr>
          <p:txBody>
            <a:bodyPr wrap="none" fromWordArt="1">
              <a:prstTxWarp prst="textPlain">
                <a:avLst>
                  <a:gd name="adj" fmla="val 50000"/>
                </a:avLst>
              </a:prstTxWarp>
            </a:bodyPr>
            <a:lstStyle/>
            <a:p>
              <a:pPr algn="ctr"/>
              <a:r>
                <a:rPr lang="en-US" sz="3600" kern="10">
                  <a:ln w="9525">
                    <a:solidFill>
                      <a:srgbClr val="000066"/>
                    </a:solidFill>
                    <a:round/>
                    <a:headEnd/>
                    <a:tailEnd/>
                  </a:ln>
                  <a:solidFill>
                    <a:srgbClr val="FF0000"/>
                  </a:solidFill>
                  <a:latin typeface="Arial Black"/>
                  <a:ea typeface="Arial Black"/>
                  <a:cs typeface="Arial Black"/>
                </a:rPr>
                <a:t>3.0 myo rock</a:t>
              </a:r>
            </a:p>
          </p:txBody>
        </p:sp>
      </p:grpSp>
      <p:grpSp>
        <p:nvGrpSpPr>
          <p:cNvPr id="350252" name="Group 44"/>
          <p:cNvGrpSpPr>
            <a:grpSpLocks/>
          </p:cNvGrpSpPr>
          <p:nvPr/>
        </p:nvGrpSpPr>
        <p:grpSpPr bwMode="auto">
          <a:xfrm>
            <a:off x="784225" y="1377950"/>
            <a:ext cx="7148513" cy="811213"/>
            <a:chOff x="494" y="868"/>
            <a:chExt cx="4503" cy="511"/>
          </a:xfrm>
        </p:grpSpPr>
        <p:sp>
          <p:nvSpPr>
            <p:cNvPr id="350220" name="Rectangle 12" descr="Large confetti"/>
            <p:cNvSpPr>
              <a:spLocks noChangeArrowheads="1"/>
            </p:cNvSpPr>
            <p:nvPr/>
          </p:nvSpPr>
          <p:spPr bwMode="auto">
            <a:xfrm>
              <a:off x="500" y="998"/>
              <a:ext cx="4497" cy="356"/>
            </a:xfrm>
            <a:prstGeom prst="rect">
              <a:avLst/>
            </a:prstGeom>
            <a:pattFill prst="lgConfetti">
              <a:fgClr>
                <a:srgbClr val="808080"/>
              </a:fgClr>
              <a:bgClr>
                <a:schemeClr val="bg1"/>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7112" name="WordArt 38"/>
            <p:cNvSpPr>
              <a:spLocks noChangeArrowheads="1" noChangeShapeType="1" noTextEdit="1"/>
            </p:cNvSpPr>
            <p:nvPr/>
          </p:nvSpPr>
          <p:spPr bwMode="auto">
            <a:xfrm>
              <a:off x="1697" y="1008"/>
              <a:ext cx="1983" cy="371"/>
            </a:xfrm>
            <a:prstGeom prst="rect">
              <a:avLst/>
            </a:prstGeom>
          </p:spPr>
          <p:txBody>
            <a:bodyPr wrap="none" fromWordArt="1">
              <a:prstTxWarp prst="textPlain">
                <a:avLst>
                  <a:gd name="adj" fmla="val 50000"/>
                </a:avLst>
              </a:prstTxWarp>
            </a:bodyPr>
            <a:lstStyle/>
            <a:p>
              <a:pPr algn="ctr"/>
              <a:r>
                <a:rPr lang="en-US" sz="3600" kern="10">
                  <a:ln w="9525">
                    <a:solidFill>
                      <a:srgbClr val="000066"/>
                    </a:solidFill>
                    <a:round/>
                    <a:headEnd/>
                    <a:tailEnd/>
                  </a:ln>
                  <a:solidFill>
                    <a:srgbClr val="FF0000"/>
                  </a:solidFill>
                  <a:latin typeface="Arial Black"/>
                  <a:ea typeface="Arial Black"/>
                  <a:cs typeface="Arial Black"/>
                </a:rPr>
                <a:t>2.6 myo rock</a:t>
              </a:r>
            </a:p>
          </p:txBody>
        </p:sp>
        <p:sp>
          <p:nvSpPr>
            <p:cNvPr id="350248" name="Freeform 40" descr="Large confetti"/>
            <p:cNvSpPr>
              <a:spLocks/>
            </p:cNvSpPr>
            <p:nvPr/>
          </p:nvSpPr>
          <p:spPr bwMode="auto">
            <a:xfrm>
              <a:off x="494" y="868"/>
              <a:ext cx="4489" cy="138"/>
            </a:xfrm>
            <a:custGeom>
              <a:avLst/>
              <a:gdLst>
                <a:gd name="T0" fmla="*/ 0 w 4489"/>
                <a:gd name="T1" fmla="*/ 128 h 138"/>
                <a:gd name="T2" fmla="*/ 356 w 4489"/>
                <a:gd name="T3" fmla="*/ 74 h 138"/>
                <a:gd name="T4" fmla="*/ 1234 w 4489"/>
                <a:gd name="T5" fmla="*/ 37 h 138"/>
                <a:gd name="T6" fmla="*/ 1655 w 4489"/>
                <a:gd name="T7" fmla="*/ 0 h 138"/>
                <a:gd name="T8" fmla="*/ 1965 w 4489"/>
                <a:gd name="T9" fmla="*/ 28 h 138"/>
                <a:gd name="T10" fmla="*/ 2231 w 4489"/>
                <a:gd name="T11" fmla="*/ 64 h 138"/>
                <a:gd name="T12" fmla="*/ 2706 w 4489"/>
                <a:gd name="T13" fmla="*/ 37 h 138"/>
                <a:gd name="T14" fmla="*/ 3547 w 4489"/>
                <a:gd name="T15" fmla="*/ 46 h 138"/>
                <a:gd name="T16" fmla="*/ 3730 w 4489"/>
                <a:gd name="T17" fmla="*/ 64 h 138"/>
                <a:gd name="T18" fmla="*/ 4114 w 4489"/>
                <a:gd name="T19" fmla="*/ 83 h 138"/>
                <a:gd name="T20" fmla="*/ 4443 w 4489"/>
                <a:gd name="T21" fmla="*/ 110 h 138"/>
                <a:gd name="T22" fmla="*/ 4489 w 4489"/>
                <a:gd name="T2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89" h="138">
                  <a:moveTo>
                    <a:pt x="0" y="128"/>
                  </a:moveTo>
                  <a:cubicBezTo>
                    <a:pt x="127" y="86"/>
                    <a:pt x="211" y="81"/>
                    <a:pt x="356" y="74"/>
                  </a:cubicBezTo>
                  <a:cubicBezTo>
                    <a:pt x="641" y="22"/>
                    <a:pt x="954" y="41"/>
                    <a:pt x="1234" y="37"/>
                  </a:cubicBezTo>
                  <a:cubicBezTo>
                    <a:pt x="1363" y="6"/>
                    <a:pt x="1523" y="7"/>
                    <a:pt x="1655" y="0"/>
                  </a:cubicBezTo>
                  <a:cubicBezTo>
                    <a:pt x="1761" y="6"/>
                    <a:pt x="1860" y="18"/>
                    <a:pt x="1965" y="28"/>
                  </a:cubicBezTo>
                  <a:cubicBezTo>
                    <a:pt x="2052" y="49"/>
                    <a:pt x="2143" y="50"/>
                    <a:pt x="2231" y="64"/>
                  </a:cubicBezTo>
                  <a:cubicBezTo>
                    <a:pt x="2434" y="58"/>
                    <a:pt x="2531" y="51"/>
                    <a:pt x="2706" y="37"/>
                  </a:cubicBezTo>
                  <a:cubicBezTo>
                    <a:pt x="2986" y="40"/>
                    <a:pt x="3267" y="39"/>
                    <a:pt x="3547" y="46"/>
                  </a:cubicBezTo>
                  <a:cubicBezTo>
                    <a:pt x="3608" y="48"/>
                    <a:pt x="3730" y="64"/>
                    <a:pt x="3730" y="64"/>
                  </a:cubicBezTo>
                  <a:cubicBezTo>
                    <a:pt x="3882" y="105"/>
                    <a:pt x="3723" y="65"/>
                    <a:pt x="4114" y="83"/>
                  </a:cubicBezTo>
                  <a:cubicBezTo>
                    <a:pt x="4271" y="90"/>
                    <a:pt x="4318" y="96"/>
                    <a:pt x="4443" y="110"/>
                  </a:cubicBezTo>
                  <a:cubicBezTo>
                    <a:pt x="4477" y="132"/>
                    <a:pt x="4461" y="123"/>
                    <a:pt x="4489" y="138"/>
                  </a:cubicBezTo>
                </a:path>
              </a:pathLst>
            </a:custGeom>
            <a:pattFill prst="lgConfetti">
              <a:fgClr>
                <a:srgbClr val="808080"/>
              </a:fgClr>
              <a:bgClr>
                <a:schemeClr val="bg1"/>
              </a:bgClr>
            </a:pattFill>
            <a:ln w="9525" cap="flat" cmpd="sng">
              <a:solidFill>
                <a:schemeClr val="tx1"/>
              </a:solidFill>
              <a:prstDash val="solid"/>
              <a:round/>
              <a:headEnd/>
              <a:tailEn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350249" name="Line 41"/>
            <p:cNvSpPr>
              <a:spLocks noChangeShapeType="1"/>
            </p:cNvSpPr>
            <p:nvPr/>
          </p:nvSpPr>
          <p:spPr bwMode="auto">
            <a:xfrm>
              <a:off x="494" y="997"/>
              <a:ext cx="0" cy="34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50250" name="Line 42"/>
            <p:cNvSpPr>
              <a:spLocks noChangeShapeType="1"/>
            </p:cNvSpPr>
            <p:nvPr/>
          </p:nvSpPr>
          <p:spPr bwMode="auto">
            <a:xfrm>
              <a:off x="4983" y="1006"/>
              <a:ext cx="0" cy="32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50251" name="Line 43"/>
            <p:cNvSpPr>
              <a:spLocks noChangeShapeType="1"/>
            </p:cNvSpPr>
            <p:nvPr/>
          </p:nvSpPr>
          <p:spPr bwMode="auto">
            <a:xfrm>
              <a:off x="494" y="1353"/>
              <a:ext cx="448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50252"/>
                                        </p:tgtEl>
                                        <p:attrNameLst>
                                          <p:attrName>style.visibility</p:attrName>
                                        </p:attrNameLst>
                                      </p:cBhvr>
                                      <p:to>
                                        <p:strVal val="visible"/>
                                      </p:to>
                                    </p:set>
                                    <p:animEffect transition="in" filter="fade">
                                      <p:cBhvr>
                                        <p:cTn id="7" dur="500"/>
                                        <p:tgtEl>
                                          <p:spTgt spid="35025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50253"/>
                                        </p:tgtEl>
                                        <p:attrNameLst>
                                          <p:attrName>style.visibility</p:attrName>
                                        </p:attrNameLst>
                                      </p:cBhvr>
                                      <p:to>
                                        <p:strVal val="visible"/>
                                      </p:to>
                                    </p:set>
                                    <p:animEffect transition="in" filter="fade">
                                      <p:cBhvr>
                                        <p:cTn id="11" dur="500"/>
                                        <p:tgtEl>
                                          <p:spTgt spid="3502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0" fill="hold" nodeType="clickEffect">
                                  <p:stCondLst>
                                    <p:cond delay="0"/>
                                  </p:stCondLst>
                                  <p:childTnLst>
                                    <p:set>
                                      <p:cBhvr>
                                        <p:cTn id="15" dur="1" fill="hold">
                                          <p:stCondLst>
                                            <p:cond delay="0"/>
                                          </p:stCondLst>
                                        </p:cTn>
                                        <p:tgtEl>
                                          <p:spTgt spid="350231"/>
                                        </p:tgtEl>
                                        <p:attrNameLst>
                                          <p:attrName>style.visibility</p:attrName>
                                        </p:attrNameLst>
                                      </p:cBhvr>
                                      <p:to>
                                        <p:strVal val="visible"/>
                                      </p:to>
                                    </p:set>
                                    <p:anim calcmode="lin" valueType="num">
                                      <p:cBhvr>
                                        <p:cTn id="16" dur="500" fill="hold"/>
                                        <p:tgtEl>
                                          <p:spTgt spid="350231"/>
                                        </p:tgtEl>
                                        <p:attrNameLst>
                                          <p:attrName>ppt_w</p:attrName>
                                        </p:attrNameLst>
                                      </p:cBhvr>
                                      <p:tavLst>
                                        <p:tav tm="0">
                                          <p:val>
                                            <p:fltVal val="0"/>
                                          </p:val>
                                        </p:tav>
                                        <p:tav tm="100000">
                                          <p:val>
                                            <p:strVal val="#ppt_w"/>
                                          </p:val>
                                        </p:tav>
                                      </p:tavLst>
                                    </p:anim>
                                    <p:anim calcmode="lin" valueType="num">
                                      <p:cBhvr>
                                        <p:cTn id="17" dur="500" fill="hold"/>
                                        <p:tgtEl>
                                          <p:spTgt spid="350231"/>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350234"/>
                                        </p:tgtEl>
                                        <p:attrNameLst>
                                          <p:attrName>style.visibility</p:attrName>
                                        </p:attrNameLst>
                                      </p:cBhvr>
                                      <p:to>
                                        <p:strVal val="visible"/>
                                      </p:to>
                                    </p:set>
                                    <p:animEffect transition="in" filter="wipe(up)">
                                      <p:cBhvr>
                                        <p:cTn id="21" dur="1000"/>
                                        <p:tgtEl>
                                          <p:spTgt spid="350234"/>
                                        </p:tgtEl>
                                      </p:cBhvr>
                                    </p:animEffect>
                                  </p:childTnLst>
                                </p:cTn>
                              </p:par>
                            </p:childTnLst>
                          </p:cTn>
                        </p:par>
                        <p:par>
                          <p:cTn id="22" fill="hold" nodeType="afterGroup">
                            <p:stCondLst>
                              <p:cond delay="1500"/>
                            </p:stCondLst>
                            <p:childTnLst>
                              <p:par>
                                <p:cTn id="23" presetID="17" presetClass="entr" presetSubtype="10" fill="hold" grpId="0" nodeType="afterEffect">
                                  <p:stCondLst>
                                    <p:cond delay="0"/>
                                  </p:stCondLst>
                                  <p:childTnLst>
                                    <p:set>
                                      <p:cBhvr>
                                        <p:cTn id="24" dur="1" fill="hold">
                                          <p:stCondLst>
                                            <p:cond delay="0"/>
                                          </p:stCondLst>
                                        </p:cTn>
                                        <p:tgtEl>
                                          <p:spTgt spid="350233"/>
                                        </p:tgtEl>
                                        <p:attrNameLst>
                                          <p:attrName>style.visibility</p:attrName>
                                        </p:attrNameLst>
                                      </p:cBhvr>
                                      <p:to>
                                        <p:strVal val="visible"/>
                                      </p:to>
                                    </p:set>
                                    <p:anim calcmode="lin" valueType="num">
                                      <p:cBhvr>
                                        <p:cTn id="25" dur="1000" fill="hold"/>
                                        <p:tgtEl>
                                          <p:spTgt spid="350233"/>
                                        </p:tgtEl>
                                        <p:attrNameLst>
                                          <p:attrName>ppt_w</p:attrName>
                                        </p:attrNameLst>
                                      </p:cBhvr>
                                      <p:tavLst>
                                        <p:tav tm="0">
                                          <p:val>
                                            <p:fltVal val="0"/>
                                          </p:val>
                                        </p:tav>
                                        <p:tav tm="100000">
                                          <p:val>
                                            <p:strVal val="#ppt_w"/>
                                          </p:val>
                                        </p:tav>
                                      </p:tavLst>
                                    </p:anim>
                                    <p:anim calcmode="lin" valueType="num">
                                      <p:cBhvr>
                                        <p:cTn id="26" dur="1000" fill="hold"/>
                                        <p:tgtEl>
                                          <p:spTgt spid="3502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33" grpId="0" animBg="1"/>
      <p:bldP spid="3502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pPr eaLnBrk="1" hangingPunct="1">
              <a:defRPr/>
            </a:pPr>
            <a:r>
              <a:rPr lang="en-US">
                <a:cs typeface="+mj-cs"/>
              </a:rPr>
              <a:t>The Problem and the Solution</a:t>
            </a:r>
          </a:p>
        </p:txBody>
      </p:sp>
      <p:sp>
        <p:nvSpPr>
          <p:cNvPr id="360451" name="Text Box 3"/>
          <p:cNvSpPr txBox="1">
            <a:spLocks noChangeArrowheads="1"/>
          </p:cNvSpPr>
          <p:nvPr/>
        </p:nvSpPr>
        <p:spPr bwMode="auto">
          <a:xfrm>
            <a:off x="276225" y="1658938"/>
            <a:ext cx="8389938" cy="6413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000066"/>
                </a:solidFill>
                <a:miter lim="800000"/>
                <a:headEnd/>
                <a:tailEnd/>
              </a14:hiddenLine>
            </a:ext>
          </a:extLst>
        </p:spPr>
        <p:txBody>
          <a:bodyPr>
            <a:spAutoFit/>
          </a:bodyPr>
          <a:lstStyle>
            <a:lvl1pPr>
              <a:tabLst>
                <a:tab pos="2336800" algn="l"/>
              </a:tabLst>
              <a:defRPr>
                <a:solidFill>
                  <a:schemeClr val="tx1"/>
                </a:solidFill>
                <a:latin typeface="Arial" charset="0"/>
                <a:ea typeface="ＭＳ Ｐゴシック" charset="0"/>
              </a:defRPr>
            </a:lvl1pPr>
            <a:lvl2pPr>
              <a:tabLst>
                <a:tab pos="2336800" algn="l"/>
              </a:tabLst>
              <a:defRPr>
                <a:solidFill>
                  <a:schemeClr val="tx1"/>
                </a:solidFill>
                <a:latin typeface="Arial" charset="0"/>
                <a:ea typeface="ＭＳ Ｐゴシック" charset="0"/>
              </a:defRPr>
            </a:lvl2pPr>
            <a:lvl3pPr>
              <a:tabLst>
                <a:tab pos="2336800" algn="l"/>
              </a:tabLst>
              <a:defRPr>
                <a:solidFill>
                  <a:schemeClr val="tx1"/>
                </a:solidFill>
                <a:latin typeface="Arial" charset="0"/>
                <a:ea typeface="ＭＳ Ｐゴシック" charset="0"/>
              </a:defRPr>
            </a:lvl3pPr>
            <a:lvl4pPr>
              <a:tabLst>
                <a:tab pos="2336800" algn="l"/>
              </a:tabLst>
              <a:defRPr>
                <a:solidFill>
                  <a:schemeClr val="tx1"/>
                </a:solidFill>
                <a:latin typeface="Arial" charset="0"/>
                <a:ea typeface="ＭＳ Ｐゴシック" charset="0"/>
              </a:defRPr>
            </a:lvl4pPr>
            <a:lvl5pPr>
              <a:tabLst>
                <a:tab pos="2336800" algn="l"/>
              </a:tabLst>
              <a:defRPr>
                <a:solidFill>
                  <a:schemeClr val="tx1"/>
                </a:solidFill>
                <a:latin typeface="Arial" charset="0"/>
                <a:ea typeface="ＭＳ Ｐゴシック" charset="0"/>
              </a:defRPr>
            </a:lvl5pPr>
            <a:lvl6pPr fontAlgn="base">
              <a:spcBef>
                <a:spcPct val="0"/>
              </a:spcBef>
              <a:spcAft>
                <a:spcPct val="0"/>
              </a:spcAft>
              <a:tabLst>
                <a:tab pos="2336800" algn="l"/>
              </a:tabLst>
              <a:defRPr>
                <a:solidFill>
                  <a:schemeClr val="tx1"/>
                </a:solidFill>
                <a:latin typeface="Arial" charset="0"/>
                <a:ea typeface="ＭＳ Ｐゴシック" charset="0"/>
              </a:defRPr>
            </a:lvl6pPr>
            <a:lvl7pPr fontAlgn="base">
              <a:spcBef>
                <a:spcPct val="0"/>
              </a:spcBef>
              <a:spcAft>
                <a:spcPct val="0"/>
              </a:spcAft>
              <a:tabLst>
                <a:tab pos="2336800" algn="l"/>
              </a:tabLst>
              <a:defRPr>
                <a:solidFill>
                  <a:schemeClr val="tx1"/>
                </a:solidFill>
                <a:latin typeface="Arial" charset="0"/>
                <a:ea typeface="ＭＳ Ｐゴシック" charset="0"/>
              </a:defRPr>
            </a:lvl7pPr>
            <a:lvl8pPr fontAlgn="base">
              <a:spcBef>
                <a:spcPct val="0"/>
              </a:spcBef>
              <a:spcAft>
                <a:spcPct val="0"/>
              </a:spcAft>
              <a:tabLst>
                <a:tab pos="2336800" algn="l"/>
              </a:tabLst>
              <a:defRPr>
                <a:solidFill>
                  <a:schemeClr val="tx1"/>
                </a:solidFill>
                <a:latin typeface="Arial" charset="0"/>
                <a:ea typeface="ＭＳ Ｐゴシック" charset="0"/>
              </a:defRPr>
            </a:lvl8pPr>
            <a:lvl9pPr fontAlgn="base">
              <a:spcBef>
                <a:spcPct val="0"/>
              </a:spcBef>
              <a:spcAft>
                <a:spcPct val="0"/>
              </a:spcAft>
              <a:tabLst>
                <a:tab pos="2336800" algn="l"/>
              </a:tabLst>
              <a:defRPr>
                <a:solidFill>
                  <a:schemeClr val="tx1"/>
                </a:solidFill>
                <a:latin typeface="Arial" charset="0"/>
                <a:ea typeface="ＭＳ Ｐゴシック" charset="0"/>
              </a:defRPr>
            </a:lvl9pPr>
          </a:lstStyle>
          <a:p>
            <a:pPr>
              <a:spcBef>
                <a:spcPct val="10000"/>
              </a:spcBef>
              <a:defRPr/>
            </a:pPr>
            <a:r>
              <a:rPr lang="en-US" sz="3600" u="sng">
                <a:solidFill>
                  <a:srgbClr val="000000"/>
                </a:solidFill>
                <a:cs typeface="+mn-cs"/>
              </a:rPr>
              <a:t>1470 skull</a:t>
            </a:r>
            <a:r>
              <a:rPr lang="en-US" sz="3600">
                <a:solidFill>
                  <a:srgbClr val="000000"/>
                </a:solidFill>
                <a:cs typeface="+mn-cs"/>
              </a:rPr>
              <a:t>: modern appearance 2.9 myo</a:t>
            </a:r>
          </a:p>
        </p:txBody>
      </p:sp>
      <p:sp>
        <p:nvSpPr>
          <p:cNvPr id="360453" name="Text Box 5"/>
          <p:cNvSpPr txBox="1">
            <a:spLocks noChangeArrowheads="1"/>
          </p:cNvSpPr>
          <p:nvPr/>
        </p:nvSpPr>
        <p:spPr bwMode="auto">
          <a:xfrm>
            <a:off x="723900" y="6011863"/>
            <a:ext cx="785177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b="1">
                <a:solidFill>
                  <a:srgbClr val="FF0000"/>
                </a:solidFill>
                <a:effectLst>
                  <a:outerShdw blurRad="38100" dist="38100" dir="2700000" algn="tl">
                    <a:srgbClr val="DDDDDD"/>
                  </a:outerShdw>
                </a:effectLst>
                <a:cs typeface="+mn-cs"/>
              </a:rPr>
              <a:t>How Do Evolutionists Solve This?</a:t>
            </a:r>
          </a:p>
        </p:txBody>
      </p:sp>
      <p:grpSp>
        <p:nvGrpSpPr>
          <p:cNvPr id="360458" name="Group 10"/>
          <p:cNvGrpSpPr>
            <a:grpSpLocks/>
          </p:cNvGrpSpPr>
          <p:nvPr/>
        </p:nvGrpSpPr>
        <p:grpSpPr bwMode="auto">
          <a:xfrm>
            <a:off x="388938" y="2562225"/>
            <a:ext cx="4310062" cy="3370263"/>
            <a:chOff x="245" y="1614"/>
            <a:chExt cx="2715" cy="2123"/>
          </a:xfrm>
        </p:grpSpPr>
        <p:sp>
          <p:nvSpPr>
            <p:cNvPr id="360454" name="Text Box 6"/>
            <p:cNvSpPr txBox="1">
              <a:spLocks noChangeArrowheads="1"/>
            </p:cNvSpPr>
            <p:nvPr/>
          </p:nvSpPr>
          <p:spPr bwMode="auto">
            <a:xfrm>
              <a:off x="245" y="3372"/>
              <a:ext cx="2715"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a:solidFill>
                    <a:srgbClr val="000066"/>
                  </a:solidFill>
                  <a:effectLst>
                    <a:outerShdw blurRad="38100" dist="38100" dir="2700000" algn="tl">
                      <a:srgbClr val="DDDDDD"/>
                    </a:outerShdw>
                  </a:effectLst>
                  <a:cs typeface="+mn-cs"/>
                </a:rPr>
                <a:t>Ape-like appearance</a:t>
              </a:r>
            </a:p>
          </p:txBody>
        </p:sp>
        <p:pic>
          <p:nvPicPr>
            <p:cNvPr id="49162" name="Picture 7" descr="Lucy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8" y="1614"/>
              <a:ext cx="1988" cy="1780"/>
            </a:xfrm>
            <a:prstGeom prst="rect">
              <a:avLst/>
            </a:prstGeom>
            <a:noFill/>
            <a:ln w="2857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360459" name="Group 11"/>
          <p:cNvGrpSpPr>
            <a:grpSpLocks/>
          </p:cNvGrpSpPr>
          <p:nvPr/>
        </p:nvGrpSpPr>
        <p:grpSpPr bwMode="auto">
          <a:xfrm>
            <a:off x="4659313" y="2562225"/>
            <a:ext cx="3679825" cy="3402013"/>
            <a:chOff x="2935" y="1614"/>
            <a:chExt cx="2318" cy="2143"/>
          </a:xfrm>
        </p:grpSpPr>
        <p:sp>
          <p:nvSpPr>
            <p:cNvPr id="360456" name="Text Box 8"/>
            <p:cNvSpPr txBox="1">
              <a:spLocks noChangeArrowheads="1"/>
            </p:cNvSpPr>
            <p:nvPr/>
          </p:nvSpPr>
          <p:spPr bwMode="auto">
            <a:xfrm>
              <a:off x="3118" y="3392"/>
              <a:ext cx="2085"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a:solidFill>
                    <a:srgbClr val="000066"/>
                  </a:solidFill>
                  <a:effectLst>
                    <a:outerShdw blurRad="38100" dist="38100" dir="2700000" algn="tl">
                      <a:srgbClr val="DDDDDD"/>
                    </a:outerShdw>
                  </a:effectLst>
                  <a:cs typeface="+mn-cs"/>
                </a:rPr>
                <a:t>Modern looking</a:t>
              </a:r>
            </a:p>
          </p:txBody>
        </p:sp>
        <p:pic>
          <p:nvPicPr>
            <p:cNvPr id="49160" name="Picture 9" descr="KNM-ER2 147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35" y="1614"/>
              <a:ext cx="2318" cy="1793"/>
            </a:xfrm>
            <a:prstGeom prst="rect">
              <a:avLst/>
            </a:prstGeom>
            <a:noFill/>
            <a:ln w="2857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360460" name="Text Box 12"/>
          <p:cNvSpPr txBox="1">
            <a:spLocks noChangeArrowheads="1"/>
          </p:cNvSpPr>
          <p:nvPr/>
        </p:nvSpPr>
        <p:spPr bwMode="auto">
          <a:xfrm>
            <a:off x="276225" y="1060450"/>
            <a:ext cx="85058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10000"/>
              </a:spcBef>
              <a:defRPr/>
            </a:pPr>
            <a:r>
              <a:rPr lang="en-US" sz="3600" u="sng">
                <a:cs typeface="+mn-cs"/>
              </a:rPr>
              <a:t>Lucy</a:t>
            </a:r>
            <a:r>
              <a:rPr lang="en-US" sz="3600">
                <a:cs typeface="+mn-cs"/>
              </a:rPr>
              <a:t>: ape-like 2.9 myo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0460"/>
                                        </p:tgtEl>
                                        <p:attrNameLst>
                                          <p:attrName>style.visibility</p:attrName>
                                        </p:attrNameLst>
                                      </p:cBhvr>
                                      <p:to>
                                        <p:strVal val="visible"/>
                                      </p:to>
                                    </p:set>
                                    <p:animEffect transition="in" filter="fade">
                                      <p:cBhvr>
                                        <p:cTn id="7" dur="500"/>
                                        <p:tgtEl>
                                          <p:spTgt spid="36046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60458"/>
                                        </p:tgtEl>
                                        <p:attrNameLst>
                                          <p:attrName>style.visibility</p:attrName>
                                        </p:attrNameLst>
                                      </p:cBhvr>
                                      <p:to>
                                        <p:strVal val="visible"/>
                                      </p:to>
                                    </p:set>
                                    <p:animEffect transition="in" filter="fade">
                                      <p:cBhvr>
                                        <p:cTn id="11" dur="500"/>
                                        <p:tgtEl>
                                          <p:spTgt spid="3604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0451"/>
                                        </p:tgtEl>
                                        <p:attrNameLst>
                                          <p:attrName>style.visibility</p:attrName>
                                        </p:attrNameLst>
                                      </p:cBhvr>
                                      <p:to>
                                        <p:strVal val="visible"/>
                                      </p:to>
                                    </p:set>
                                    <p:animEffect transition="in" filter="fade">
                                      <p:cBhvr>
                                        <p:cTn id="16" dur="500"/>
                                        <p:tgtEl>
                                          <p:spTgt spid="360451"/>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360459"/>
                                        </p:tgtEl>
                                        <p:attrNameLst>
                                          <p:attrName>style.visibility</p:attrName>
                                        </p:attrNameLst>
                                      </p:cBhvr>
                                      <p:to>
                                        <p:strVal val="visible"/>
                                      </p:to>
                                    </p:set>
                                    <p:animEffect transition="in" filter="fade">
                                      <p:cBhvr>
                                        <p:cTn id="20" dur="500"/>
                                        <p:tgtEl>
                                          <p:spTgt spid="360459"/>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60453"/>
                                        </p:tgtEl>
                                        <p:attrNameLst>
                                          <p:attrName>style.visibility</p:attrName>
                                        </p:attrNameLst>
                                      </p:cBhvr>
                                      <p:to>
                                        <p:strVal val="visible"/>
                                      </p:to>
                                    </p:set>
                                    <p:animEffect transition="in" filter="fade">
                                      <p:cBhvr>
                                        <p:cTn id="24" dur="1000"/>
                                        <p:tgtEl>
                                          <p:spTgt spid="360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p:bldP spid="360453" grpId="0"/>
      <p:bldP spid="36046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pPr eaLnBrk="1" hangingPunct="1">
              <a:defRPr/>
            </a:pPr>
            <a:r>
              <a:rPr lang="en-US" sz="5400">
                <a:cs typeface="+mj-cs"/>
              </a:rPr>
              <a:t>Solution</a:t>
            </a:r>
          </a:p>
        </p:txBody>
      </p:sp>
      <p:sp>
        <p:nvSpPr>
          <p:cNvPr id="362500" name="Text Box 4"/>
          <p:cNvSpPr txBox="1">
            <a:spLocks noGrp="1" noChangeArrowheads="1"/>
          </p:cNvSpPr>
          <p:nvPr>
            <p:ph type="body" idx="1"/>
          </p:nvPr>
        </p:nvSpPr>
        <p:spPr>
          <a:xfrm>
            <a:off x="603250" y="1479550"/>
            <a:ext cx="7470775" cy="4525963"/>
          </a:xfrm>
          <a:effectLst>
            <a:prstShdw prst="shdw17" dist="17961" dir="2700000">
              <a:schemeClr val="accent1">
                <a:gamma/>
                <a:shade val="60000"/>
                <a:invGamma/>
                <a:alpha val="74998"/>
              </a:schemeClr>
            </a:prstShdw>
          </a:effectLst>
          <a:extLst>
            <a:ext uri="{91240B29-F687-4f45-9708-019B960494DF}">
              <a14:hiddenLine xmlns:a14="http://schemas.microsoft.com/office/drawing/2010/main" xmlns="" w="38100">
                <a:solidFill>
                  <a:srgbClr val="000066"/>
                </a:solidFill>
                <a:miter lim="800000"/>
                <a:headEnd/>
                <a:tailEnd/>
              </a14:hiddenLine>
            </a:ext>
          </a:extLst>
        </p:spPr>
        <p:txBody>
          <a:bodyPr/>
          <a:lstStyle/>
          <a:p>
            <a:pPr algn="ctr" eaLnBrk="1" hangingPunct="1">
              <a:spcBef>
                <a:spcPct val="50000"/>
              </a:spcBef>
              <a:buClrTx/>
              <a:buSzTx/>
              <a:buFontTx/>
              <a:buNone/>
              <a:defRPr/>
            </a:pPr>
            <a:r>
              <a:rPr lang="en-US" sz="4000">
                <a:cs typeface="+mn-cs"/>
              </a:rPr>
              <a:t>Throw out the potassium/argon dates and use fossil pig sequences to re-date Lucy (3.5 myo)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62500"/>
                                        </p:tgtEl>
                                        <p:attrNameLst>
                                          <p:attrName>style.visibility</p:attrName>
                                        </p:attrNameLst>
                                      </p:cBhvr>
                                      <p:to>
                                        <p:strVal val="visible"/>
                                      </p:to>
                                    </p:set>
                                    <p:anim calcmode="lin" valueType="num">
                                      <p:cBhvr>
                                        <p:cTn id="7" dur="500" fill="hold"/>
                                        <p:tgtEl>
                                          <p:spTgt spid="362500"/>
                                        </p:tgtEl>
                                        <p:attrNameLst>
                                          <p:attrName>ppt_w</p:attrName>
                                        </p:attrNameLst>
                                      </p:cBhvr>
                                      <p:tavLst>
                                        <p:tav tm="0">
                                          <p:val>
                                            <p:fltVal val="0"/>
                                          </p:val>
                                        </p:tav>
                                        <p:tav tm="100000">
                                          <p:val>
                                            <p:strVal val="#ppt_w"/>
                                          </p:val>
                                        </p:tav>
                                      </p:tavLst>
                                    </p:anim>
                                    <p:anim calcmode="lin" valueType="num">
                                      <p:cBhvr>
                                        <p:cTn id="8" dur="500" fill="hold"/>
                                        <p:tgtEl>
                                          <p:spTgt spid="3625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eaLnBrk="1" hangingPunct="1">
              <a:defRPr/>
            </a:pPr>
            <a:r>
              <a:rPr lang="en-US">
                <a:cs typeface="+mj-cs"/>
              </a:rPr>
              <a:t>Dating Method Accuracy</a:t>
            </a:r>
          </a:p>
        </p:txBody>
      </p:sp>
      <p:sp>
        <p:nvSpPr>
          <p:cNvPr id="353284" name="Text Box 4"/>
          <p:cNvSpPr txBox="1">
            <a:spLocks noChangeArrowheads="1"/>
          </p:cNvSpPr>
          <p:nvPr/>
        </p:nvSpPr>
        <p:spPr bwMode="auto">
          <a:xfrm>
            <a:off x="436563" y="1163638"/>
            <a:ext cx="8040687"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30000"/>
              </a:spcBef>
              <a:defRPr/>
            </a:pPr>
            <a:r>
              <a:rPr lang="en-US" sz="3600">
                <a:solidFill>
                  <a:schemeClr val="tx1"/>
                </a:solidFill>
                <a:cs typeface="+mn-cs"/>
              </a:rPr>
              <a:t>If the evolutionists do not trust potassium argon dates, then why should the public be led to trust them?</a:t>
            </a:r>
            <a:endParaRPr lang="en-US" sz="3600">
              <a:cs typeface="+mn-cs"/>
            </a:endParaRPr>
          </a:p>
        </p:txBody>
      </p:sp>
      <p:pic>
        <p:nvPicPr>
          <p:cNvPr id="353288" name="Picture 8" descr="Lucy bones"/>
          <p:cNvPicPr>
            <a:picLocks noChangeAspect="1" noChangeArrowheads="1"/>
          </p:cNvPicPr>
          <p:nvPr/>
        </p:nvPicPr>
        <p:blipFill>
          <a:blip r:embed="rId3" cstate="screen">
            <a:lum bright="-10000" contrast="20000"/>
            <a:extLst>
              <a:ext uri="{28A0092B-C50C-407E-A947-70E740481C1C}">
                <a14:useLocalDpi xmlns:a14="http://schemas.microsoft.com/office/drawing/2010/main"/>
              </a:ext>
            </a:extLst>
          </a:blip>
          <a:srcRect/>
          <a:stretch>
            <a:fillRect/>
          </a:stretch>
        </p:blipFill>
        <p:spPr bwMode="auto">
          <a:xfrm>
            <a:off x="2606675" y="3170238"/>
            <a:ext cx="3579813" cy="1403350"/>
          </a:xfrm>
          <a:prstGeom prst="rect">
            <a:avLst/>
          </a:prstGeom>
          <a:solidFill>
            <a:srgbClr val="000066"/>
          </a:solidFill>
          <a:ln w="38100">
            <a:solidFill>
              <a:srgbClr val="000066"/>
            </a:solidFill>
            <a:miter lim="800000"/>
            <a:headEnd/>
            <a:tailEnd/>
          </a:ln>
        </p:spPr>
      </p:pic>
      <p:sp>
        <p:nvSpPr>
          <p:cNvPr id="353289" name="Text Box 9"/>
          <p:cNvSpPr txBox="1">
            <a:spLocks noChangeArrowheads="1"/>
          </p:cNvSpPr>
          <p:nvPr/>
        </p:nvSpPr>
        <p:spPr bwMode="auto">
          <a:xfrm>
            <a:off x="1119188" y="4803775"/>
            <a:ext cx="347027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a:cs typeface="+mn-cs"/>
              </a:rPr>
              <a:t>Potassium/argon dates</a:t>
            </a:r>
          </a:p>
        </p:txBody>
      </p:sp>
      <p:sp>
        <p:nvSpPr>
          <p:cNvPr id="353291" name="Text Box 11"/>
          <p:cNvSpPr txBox="1">
            <a:spLocks noChangeArrowheads="1"/>
          </p:cNvSpPr>
          <p:nvPr/>
        </p:nvSpPr>
        <p:spPr bwMode="auto">
          <a:xfrm>
            <a:off x="4840288" y="4803775"/>
            <a:ext cx="23368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a:cs typeface="+mn-cs"/>
              </a:rPr>
              <a:t>Fossil pig sequences</a:t>
            </a:r>
          </a:p>
        </p:txBody>
      </p:sp>
      <p:sp>
        <p:nvSpPr>
          <p:cNvPr id="353292" name="AutoShape 12"/>
          <p:cNvSpPr>
            <a:spLocks noChangeArrowheads="1"/>
          </p:cNvSpPr>
          <p:nvPr/>
        </p:nvSpPr>
        <p:spPr bwMode="auto">
          <a:xfrm rot="-3668473">
            <a:off x="2559050" y="3959226"/>
            <a:ext cx="236537" cy="2798762"/>
          </a:xfrm>
          <a:prstGeom prst="roundRect">
            <a:avLst>
              <a:gd name="adj" fmla="val 16667"/>
            </a:avLst>
          </a:prstGeom>
          <a:solidFill>
            <a:srgbClr val="FF0000">
              <a:alpha val="67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3293" name="AutoShape 13"/>
          <p:cNvSpPr>
            <a:spLocks noChangeArrowheads="1"/>
          </p:cNvSpPr>
          <p:nvPr/>
        </p:nvSpPr>
        <p:spPr bwMode="auto">
          <a:xfrm rot="-6837482">
            <a:off x="2724150" y="4065588"/>
            <a:ext cx="223838" cy="2798762"/>
          </a:xfrm>
          <a:prstGeom prst="roundRect">
            <a:avLst>
              <a:gd name="adj" fmla="val 16667"/>
            </a:avLst>
          </a:prstGeom>
          <a:solidFill>
            <a:srgbClr val="FF0000">
              <a:alpha val="67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3284"/>
                                        </p:tgtEl>
                                        <p:attrNameLst>
                                          <p:attrName>style.visibility</p:attrName>
                                        </p:attrNameLst>
                                      </p:cBhvr>
                                      <p:to>
                                        <p:strVal val="visible"/>
                                      </p:to>
                                    </p:set>
                                    <p:animEffect transition="in" filter="fade">
                                      <p:cBhvr>
                                        <p:cTn id="7" dur="500"/>
                                        <p:tgtEl>
                                          <p:spTgt spid="35328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53288"/>
                                        </p:tgtEl>
                                        <p:attrNameLst>
                                          <p:attrName>style.visibility</p:attrName>
                                        </p:attrNameLst>
                                      </p:cBhvr>
                                      <p:to>
                                        <p:strVal val="visible"/>
                                      </p:to>
                                    </p:set>
                                    <p:animEffect transition="in" filter="fade">
                                      <p:cBhvr>
                                        <p:cTn id="11" dur="500"/>
                                        <p:tgtEl>
                                          <p:spTgt spid="35328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3289"/>
                                        </p:tgtEl>
                                        <p:attrNameLst>
                                          <p:attrName>style.visibility</p:attrName>
                                        </p:attrNameLst>
                                      </p:cBhvr>
                                      <p:to>
                                        <p:strVal val="visible"/>
                                      </p:to>
                                    </p:set>
                                    <p:animEffect transition="in" filter="fade">
                                      <p:cBhvr>
                                        <p:cTn id="15" dur="500"/>
                                        <p:tgtEl>
                                          <p:spTgt spid="353289"/>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3291"/>
                                        </p:tgtEl>
                                        <p:attrNameLst>
                                          <p:attrName>style.visibility</p:attrName>
                                        </p:attrNameLst>
                                      </p:cBhvr>
                                      <p:to>
                                        <p:strVal val="visible"/>
                                      </p:to>
                                    </p:set>
                                    <p:animEffect transition="in" filter="fade">
                                      <p:cBhvr>
                                        <p:cTn id="19" dur="500"/>
                                        <p:tgtEl>
                                          <p:spTgt spid="353291"/>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53293"/>
                                        </p:tgtEl>
                                        <p:attrNameLst>
                                          <p:attrName>style.visibility</p:attrName>
                                        </p:attrNameLst>
                                      </p:cBhvr>
                                      <p:to>
                                        <p:strVal val="visible"/>
                                      </p:to>
                                    </p:set>
                                    <p:animEffect transition="in" filter="wipe(down)">
                                      <p:cBhvr>
                                        <p:cTn id="23" dur="500"/>
                                        <p:tgtEl>
                                          <p:spTgt spid="353293"/>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53292"/>
                                        </p:tgtEl>
                                        <p:attrNameLst>
                                          <p:attrName>style.visibility</p:attrName>
                                        </p:attrNameLst>
                                      </p:cBhvr>
                                      <p:to>
                                        <p:strVal val="visible"/>
                                      </p:to>
                                    </p:set>
                                    <p:animEffect transition="in" filter="wipe(up)">
                                      <p:cBhvr>
                                        <p:cTn id="27" dur="500"/>
                                        <p:tgtEl>
                                          <p:spTgt spid="353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4" grpId="0"/>
      <p:bldP spid="353289" grpId="0"/>
      <p:bldP spid="353291" grpId="0"/>
      <p:bldP spid="353292" grpId="0" animBg="1"/>
      <p:bldP spid="35329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a:cs typeface="+mj-cs"/>
              </a:rPr>
              <a:t>Did Lucy Walk Upright?</a:t>
            </a:r>
          </a:p>
        </p:txBody>
      </p:sp>
      <p:sp>
        <p:nvSpPr>
          <p:cNvPr id="44035" name="Rectangle 3"/>
          <p:cNvSpPr>
            <a:spLocks noGrp="1" noChangeArrowheads="1"/>
          </p:cNvSpPr>
          <p:nvPr>
            <p:ph type="body" idx="1"/>
          </p:nvPr>
        </p:nvSpPr>
        <p:spPr>
          <a:xfrm>
            <a:off x="288925" y="1479550"/>
            <a:ext cx="8626475" cy="4525963"/>
          </a:xfrm>
        </p:spPr>
        <p:txBody>
          <a:bodyPr/>
          <a:lstStyle/>
          <a:p>
            <a:pPr eaLnBrk="1" hangingPunct="1">
              <a:lnSpc>
                <a:spcPct val="90000"/>
              </a:lnSpc>
              <a:spcBef>
                <a:spcPct val="70000"/>
              </a:spcBef>
              <a:tabLst>
                <a:tab pos="1493838" algn="l"/>
              </a:tabLst>
              <a:defRPr/>
            </a:pPr>
            <a:r>
              <a:rPr lang="en-US" sz="2800" b="1" u="sng">
                <a:solidFill>
                  <a:srgbClr val="000066"/>
                </a:solidFill>
                <a:cs typeface="+mn-cs"/>
              </a:rPr>
              <a:t>1987</a:t>
            </a:r>
            <a:r>
              <a:rPr lang="en-US" sz="2800">
                <a:cs typeface="+mn-cs"/>
              </a:rPr>
              <a:t>	Charles Oxnard (</a:t>
            </a:r>
            <a:r>
              <a:rPr lang="en-US" sz="2800">
                <a:cs typeface="Times New Roman" charset="0"/>
              </a:rPr>
              <a:t>Professor of Anatomy and 	Human Biology) Computer analysis</a:t>
            </a:r>
          </a:p>
          <a:p>
            <a:pPr eaLnBrk="1" hangingPunct="1">
              <a:lnSpc>
                <a:spcPct val="90000"/>
              </a:lnSpc>
              <a:spcBef>
                <a:spcPct val="70000"/>
              </a:spcBef>
              <a:tabLst>
                <a:tab pos="1493838" algn="l"/>
              </a:tabLst>
              <a:defRPr/>
            </a:pPr>
            <a:r>
              <a:rPr lang="en-US" sz="2800" b="1" u="sng">
                <a:solidFill>
                  <a:srgbClr val="000066"/>
                </a:solidFill>
                <a:cs typeface="Times New Roman" charset="0"/>
              </a:rPr>
              <a:t>1992</a:t>
            </a:r>
            <a:r>
              <a:rPr lang="en-US" sz="2800">
                <a:cs typeface="Times New Roman" charset="0"/>
              </a:rPr>
              <a:t>	</a:t>
            </a:r>
            <a:r>
              <a:rPr lang="en-US" sz="2800" i="1">
                <a:cs typeface="Times New Roman" charset="0"/>
              </a:rPr>
              <a:t>American Journal of Physical Anthropology</a:t>
            </a:r>
            <a:r>
              <a:rPr lang="en-US" sz="2800">
                <a:cs typeface="Times New Roman" charset="0"/>
              </a:rPr>
              <a:t>, 	Walked like </a:t>
            </a:r>
            <a:r>
              <a:rPr lang="en-US" sz="2800">
                <a:cs typeface="+mn-cs"/>
              </a:rPr>
              <a:t>chimpanzees </a:t>
            </a:r>
            <a:endParaRPr lang="en-US" sz="2800" i="1">
              <a:cs typeface="Times New Roman" charset="0"/>
            </a:endParaRPr>
          </a:p>
          <a:p>
            <a:pPr eaLnBrk="1" hangingPunct="1">
              <a:lnSpc>
                <a:spcPct val="90000"/>
              </a:lnSpc>
              <a:spcBef>
                <a:spcPct val="70000"/>
              </a:spcBef>
              <a:tabLst>
                <a:tab pos="1493838" algn="l"/>
              </a:tabLst>
              <a:defRPr/>
            </a:pPr>
            <a:r>
              <a:rPr lang="en-US" sz="2800" b="1" u="sng">
                <a:solidFill>
                  <a:srgbClr val="000066"/>
                </a:solidFill>
                <a:cs typeface="Times New Roman" charset="0"/>
              </a:rPr>
              <a:t>1993</a:t>
            </a:r>
            <a:r>
              <a:rPr lang="en-US" sz="2800">
                <a:cs typeface="Times New Roman" charset="0"/>
              </a:rPr>
              <a:t>	</a:t>
            </a:r>
            <a:r>
              <a:rPr lang="en-US" sz="2800">
                <a:cs typeface="+mn-cs"/>
              </a:rPr>
              <a:t>Christine Tardieu, (Anthropologist) 	reported, </a:t>
            </a:r>
            <a:r>
              <a:rPr lang="ja-JP" altLang="en-US" sz="2800">
                <a:cs typeface="+mn-cs"/>
              </a:rPr>
              <a:t>“</a:t>
            </a:r>
            <a:r>
              <a:rPr lang="en-US" sz="2800">
                <a:cs typeface="+mn-cs"/>
              </a:rPr>
              <a:t>Its locking mechanism was not 	developed.</a:t>
            </a:r>
            <a:r>
              <a:rPr lang="ja-JP" altLang="en-US" sz="2800">
                <a:cs typeface="+mn-cs"/>
              </a:rPr>
              <a:t>”</a:t>
            </a:r>
            <a:r>
              <a:rPr lang="en-US" sz="2800">
                <a:cs typeface="+mn-cs"/>
              </a:rPr>
              <a:t> </a:t>
            </a:r>
            <a:endParaRPr lang="en-US" sz="2800">
              <a:cs typeface="Times New Roman" charset="0"/>
            </a:endParaRPr>
          </a:p>
          <a:p>
            <a:pPr eaLnBrk="1" hangingPunct="1">
              <a:lnSpc>
                <a:spcPct val="90000"/>
              </a:lnSpc>
              <a:spcBef>
                <a:spcPct val="70000"/>
              </a:spcBef>
              <a:tabLst>
                <a:tab pos="1493838" algn="l"/>
              </a:tabLst>
              <a:defRPr/>
            </a:pPr>
            <a:r>
              <a:rPr lang="en-US" sz="2800" b="1" u="sng">
                <a:solidFill>
                  <a:srgbClr val="000066"/>
                </a:solidFill>
                <a:cs typeface="Times New Roman" charset="0"/>
              </a:rPr>
              <a:t>1994</a:t>
            </a:r>
            <a:r>
              <a:rPr lang="en-US" sz="2800">
                <a:cs typeface="Times New Roman" charset="0"/>
              </a:rPr>
              <a:t>	</a:t>
            </a:r>
            <a:r>
              <a:rPr lang="en-US" sz="2800" i="1">
                <a:cs typeface="+mn-cs"/>
              </a:rPr>
              <a:t>Journal of Human Evolution,</a:t>
            </a:r>
            <a:r>
              <a:rPr lang="en-US" sz="2800">
                <a:cs typeface="+mn-cs"/>
              </a:rPr>
              <a:t> A Biochemical 	Study of the Hip and Thigh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fade">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fade">
                                      <p:cBhvr>
                                        <p:cTn id="17" dur="500"/>
                                        <p:tgtEl>
                                          <p:spTgt spid="44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fade">
                                      <p:cBhvr>
                                        <p:cTn id="22"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pPr eaLnBrk="1" hangingPunct="1">
              <a:defRPr/>
            </a:pPr>
            <a:r>
              <a:rPr lang="en-US">
                <a:cs typeface="+mj-cs"/>
              </a:rPr>
              <a:t>Did Lucy Walk Upright?</a:t>
            </a:r>
          </a:p>
        </p:txBody>
      </p:sp>
      <p:sp>
        <p:nvSpPr>
          <p:cNvPr id="45061" name="Rectangle 5"/>
          <p:cNvSpPr>
            <a:spLocks noChangeArrowheads="1"/>
          </p:cNvSpPr>
          <p:nvPr/>
        </p:nvSpPr>
        <p:spPr bwMode="auto">
          <a:xfrm>
            <a:off x="241300" y="4503738"/>
            <a:ext cx="6699250" cy="2001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lnSpc>
                <a:spcPct val="90000"/>
              </a:lnSpc>
              <a:spcBef>
                <a:spcPct val="20000"/>
              </a:spcBef>
              <a:buClr>
                <a:srgbClr val="000066"/>
              </a:buClr>
              <a:buSzPct val="70000"/>
              <a:buFont typeface="Wingdings" charset="0"/>
              <a:buNone/>
            </a:pPr>
            <a:r>
              <a:rPr lang="ja-JP" altLang="en-US" sz="3200"/>
              <a:t>“</a:t>
            </a:r>
            <a:r>
              <a:rPr lang="en-US" altLang="ja-JP" sz="3200"/>
              <a:t>I walked over to the cabinet, pulled out Lucy, and shazam! – she had the morphology that was classic for knuckle walkers.</a:t>
            </a:r>
            <a:r>
              <a:rPr lang="ja-JP" altLang="en-US" sz="3200"/>
              <a:t>”</a:t>
            </a:r>
            <a:endParaRPr lang="en-US" sz="3200"/>
          </a:p>
        </p:txBody>
      </p:sp>
      <p:sp>
        <p:nvSpPr>
          <p:cNvPr id="45062" name="Text Box 6"/>
          <p:cNvSpPr txBox="1">
            <a:spLocks noChangeArrowheads="1"/>
          </p:cNvSpPr>
          <p:nvPr/>
        </p:nvSpPr>
        <p:spPr bwMode="auto">
          <a:xfrm>
            <a:off x="360363" y="1973263"/>
            <a:ext cx="8496300" cy="1430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lnSpc>
                <a:spcPct val="90000"/>
              </a:lnSpc>
              <a:spcBef>
                <a:spcPct val="50000"/>
              </a:spcBef>
              <a:defRPr/>
            </a:pPr>
            <a:r>
              <a:rPr lang="ja-JP" altLang="en-US" sz="3200" dirty="0">
                <a:solidFill>
                  <a:schemeClr val="tx1"/>
                </a:solidFill>
                <a:latin typeface="Arial"/>
                <a:cs typeface="+mn-cs"/>
              </a:rPr>
              <a:t>“</a:t>
            </a:r>
            <a:r>
              <a:rPr lang="en-US" sz="3200" dirty="0">
                <a:solidFill>
                  <a:schemeClr val="tx1"/>
                </a:solidFill>
                <a:cs typeface="+mn-cs"/>
              </a:rPr>
              <a:t>Regardless of the status of Lucy</a:t>
            </a:r>
            <a:r>
              <a:rPr lang="fr-FR" altLang="ja-JP" sz="3200" dirty="0">
                <a:solidFill>
                  <a:schemeClr val="tx1"/>
                </a:solidFill>
                <a:latin typeface="Arial"/>
                <a:cs typeface="+mn-cs"/>
              </a:rPr>
              <a:t>'</a:t>
            </a:r>
            <a:r>
              <a:rPr lang="en-US" sz="3200" dirty="0">
                <a:solidFill>
                  <a:schemeClr val="tx1"/>
                </a:solidFill>
                <a:cs typeface="+mn-cs"/>
              </a:rPr>
              <a:t>s knee joint, new evidence has come forth that Lucy has the morphology of a knuckle-walker.</a:t>
            </a:r>
            <a:r>
              <a:rPr lang="ja-JP" altLang="en-US" sz="3200" dirty="0">
                <a:solidFill>
                  <a:schemeClr val="tx1"/>
                </a:solidFill>
                <a:latin typeface="Arial"/>
                <a:cs typeface="+mn-cs"/>
              </a:rPr>
              <a:t>”</a:t>
            </a:r>
            <a:endParaRPr lang="en-US" sz="3200" dirty="0">
              <a:solidFill>
                <a:schemeClr val="tx1"/>
              </a:solidFill>
              <a:cs typeface="+mn-cs"/>
            </a:endParaRPr>
          </a:p>
        </p:txBody>
      </p:sp>
      <p:grpSp>
        <p:nvGrpSpPr>
          <p:cNvPr id="45063" name="Group 7"/>
          <p:cNvGrpSpPr>
            <a:grpSpLocks/>
          </p:cNvGrpSpPr>
          <p:nvPr/>
        </p:nvGrpSpPr>
        <p:grpSpPr bwMode="auto">
          <a:xfrm>
            <a:off x="6986588" y="3868738"/>
            <a:ext cx="1892300" cy="2289175"/>
            <a:chOff x="4429" y="2034"/>
            <a:chExt cx="1192" cy="1442"/>
          </a:xfrm>
        </p:grpSpPr>
        <p:pic>
          <p:nvPicPr>
            <p:cNvPr id="55303" name="Picture 8" descr="ape posture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37" y="2034"/>
              <a:ext cx="1184" cy="1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4" name="Rectangle 9"/>
            <p:cNvSpPr>
              <a:spLocks noChangeArrowheads="1"/>
            </p:cNvSpPr>
            <p:nvPr/>
          </p:nvSpPr>
          <p:spPr bwMode="auto">
            <a:xfrm>
              <a:off x="4429" y="2036"/>
              <a:ext cx="1192" cy="1430"/>
            </a:xfrm>
            <a:prstGeom prst="rect">
              <a:avLst/>
            </a:prstGeom>
            <a:noFill/>
            <a:ln w="2857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grpSp>
      <p:sp>
        <p:nvSpPr>
          <p:cNvPr id="45066" name="Text Box 10"/>
          <p:cNvSpPr txBox="1">
            <a:spLocks noChangeArrowheads="1"/>
          </p:cNvSpPr>
          <p:nvPr/>
        </p:nvSpPr>
        <p:spPr bwMode="auto">
          <a:xfrm>
            <a:off x="379413" y="1220788"/>
            <a:ext cx="8497887"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lnSpc>
                <a:spcPct val="90000"/>
              </a:lnSpc>
              <a:spcBef>
                <a:spcPct val="50000"/>
              </a:spcBef>
              <a:defRPr/>
            </a:pPr>
            <a:r>
              <a:rPr lang="en-US" sz="2400">
                <a:solidFill>
                  <a:schemeClr val="tx1"/>
                </a:solidFill>
                <a:cs typeface="+mn-cs"/>
              </a:rPr>
              <a:t>Richmand and Strait, </a:t>
            </a:r>
            <a:r>
              <a:rPr lang="ja-JP" altLang="en-US" sz="2400">
                <a:solidFill>
                  <a:schemeClr val="tx1"/>
                </a:solidFill>
                <a:latin typeface="Arial"/>
                <a:cs typeface="+mn-cs"/>
              </a:rPr>
              <a:t>“</a:t>
            </a:r>
            <a:r>
              <a:rPr lang="en-US" sz="2400">
                <a:solidFill>
                  <a:schemeClr val="tx1"/>
                </a:solidFill>
                <a:cs typeface="+mn-cs"/>
              </a:rPr>
              <a:t>Evidence that Humans Evolved from Knuckle-Walking Ancestor,</a:t>
            </a:r>
            <a:r>
              <a:rPr lang="ja-JP" altLang="en-US" sz="2400">
                <a:solidFill>
                  <a:schemeClr val="tx1"/>
                </a:solidFill>
                <a:latin typeface="Arial"/>
                <a:cs typeface="+mn-cs"/>
              </a:rPr>
              <a:t>”</a:t>
            </a:r>
            <a:r>
              <a:rPr lang="en-US" sz="2400">
                <a:solidFill>
                  <a:schemeClr val="tx1"/>
                </a:solidFill>
                <a:cs typeface="+mn-cs"/>
              </a:rPr>
              <a:t> </a:t>
            </a:r>
            <a:r>
              <a:rPr lang="en-US" sz="2400" i="1">
                <a:solidFill>
                  <a:schemeClr val="tx1"/>
                </a:solidFill>
                <a:cs typeface="+mn-cs"/>
              </a:rPr>
              <a:t>Nature</a:t>
            </a:r>
            <a:r>
              <a:rPr lang="en-US" sz="2400">
                <a:solidFill>
                  <a:schemeClr val="tx1"/>
                </a:solidFill>
                <a:cs typeface="+mn-cs"/>
              </a:rPr>
              <a:t>, 2000.</a:t>
            </a:r>
            <a:endParaRPr lang="en-US" sz="2400">
              <a:cs typeface="+mn-cs"/>
            </a:endParaRPr>
          </a:p>
        </p:txBody>
      </p:sp>
      <p:sp>
        <p:nvSpPr>
          <p:cNvPr id="45067" name="Text Box 11"/>
          <p:cNvSpPr txBox="1">
            <a:spLocks noChangeArrowheads="1"/>
          </p:cNvSpPr>
          <p:nvPr/>
        </p:nvSpPr>
        <p:spPr bwMode="auto">
          <a:xfrm>
            <a:off x="309563" y="3700463"/>
            <a:ext cx="6456362"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Clr>
                <a:srgbClr val="000066"/>
              </a:buClr>
              <a:buSzPct val="70000"/>
              <a:buFont typeface="Wingdings" charset="0"/>
              <a:buNone/>
              <a:defRPr/>
            </a:pPr>
            <a:r>
              <a:rPr lang="en-US" sz="2400">
                <a:cs typeface="+mn-cs"/>
              </a:rPr>
              <a:t>E. Stokstad, </a:t>
            </a:r>
            <a:r>
              <a:rPr lang="ja-JP" altLang="en-US" sz="2400">
                <a:latin typeface="Arial"/>
                <a:cs typeface="+mn-cs"/>
              </a:rPr>
              <a:t>“</a:t>
            </a:r>
            <a:r>
              <a:rPr lang="en-US" sz="2400">
                <a:cs typeface="+mn-cs"/>
              </a:rPr>
              <a:t>Hominid Ancestors May Have Knuckle Walked,</a:t>
            </a:r>
            <a:r>
              <a:rPr lang="ja-JP" altLang="en-US" sz="2400">
                <a:latin typeface="Arial"/>
                <a:cs typeface="+mn-cs"/>
              </a:rPr>
              <a:t>”</a:t>
            </a:r>
            <a:r>
              <a:rPr lang="en-US" sz="2400">
                <a:cs typeface="+mn-cs"/>
              </a:rPr>
              <a:t> </a:t>
            </a:r>
            <a:r>
              <a:rPr lang="en-US" sz="2400" i="1">
                <a:cs typeface="+mn-cs"/>
              </a:rPr>
              <a:t>Science</a:t>
            </a:r>
            <a:r>
              <a:rPr lang="en-US" sz="2400">
                <a:cs typeface="+mn-cs"/>
              </a:rPr>
              <a:t>, 2000.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fade">
                                      <p:cBhvr>
                                        <p:cTn id="7" dur="500"/>
                                        <p:tgtEl>
                                          <p:spTgt spid="4506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066"/>
                                        </p:tgtEl>
                                        <p:attrNameLst>
                                          <p:attrName>style.visibility</p:attrName>
                                        </p:attrNameLst>
                                      </p:cBhvr>
                                      <p:to>
                                        <p:strVal val="visible"/>
                                      </p:to>
                                    </p:set>
                                    <p:animEffect transition="in" filter="fade">
                                      <p:cBhvr>
                                        <p:cTn id="11" dur="500"/>
                                        <p:tgtEl>
                                          <p:spTgt spid="450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5062"/>
                                        </p:tgtEl>
                                        <p:attrNameLst>
                                          <p:attrName>style.visibility</p:attrName>
                                        </p:attrNameLst>
                                      </p:cBhvr>
                                      <p:to>
                                        <p:strVal val="visible"/>
                                      </p:to>
                                    </p:set>
                                    <p:animEffect transition="in" filter="dissolve">
                                      <p:cBhvr>
                                        <p:cTn id="16" dur="500"/>
                                        <p:tgtEl>
                                          <p:spTgt spid="4506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067"/>
                                        </p:tgtEl>
                                        <p:attrNameLst>
                                          <p:attrName>style.visibility</p:attrName>
                                        </p:attrNameLst>
                                      </p:cBhvr>
                                      <p:to>
                                        <p:strVal val="visible"/>
                                      </p:to>
                                    </p:set>
                                    <p:animEffect transition="in" filter="fade">
                                      <p:cBhvr>
                                        <p:cTn id="21" dur="500"/>
                                        <p:tgtEl>
                                          <p:spTgt spid="45067"/>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45061"/>
                                        </p:tgtEl>
                                        <p:attrNameLst>
                                          <p:attrName>style.visibility</p:attrName>
                                        </p:attrNameLst>
                                      </p:cBhvr>
                                      <p:to>
                                        <p:strVal val="visible"/>
                                      </p:to>
                                    </p:set>
                                    <p:animEffect transition="in" filter="dissolve">
                                      <p:cBhvr>
                                        <p:cTn id="25"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utoUpdateAnimBg="0"/>
      <p:bldP spid="45062" grpId="0" autoUpdateAnimBg="0"/>
      <p:bldP spid="45066" grpId="0"/>
      <p:bldP spid="4506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pPr eaLnBrk="1" hangingPunct="1">
              <a:defRPr/>
            </a:pPr>
            <a:r>
              <a:rPr lang="en-US">
                <a:cs typeface="+mj-cs"/>
              </a:rPr>
              <a:t>Confusion about Lucy</a:t>
            </a:r>
          </a:p>
        </p:txBody>
      </p:sp>
      <p:sp>
        <p:nvSpPr>
          <p:cNvPr id="334851" name="Rectangle 3"/>
          <p:cNvSpPr>
            <a:spLocks noGrp="1" noChangeArrowheads="1"/>
          </p:cNvSpPr>
          <p:nvPr>
            <p:ph type="body" idx="1"/>
          </p:nvPr>
        </p:nvSpPr>
        <p:spPr>
          <a:xfrm>
            <a:off x="517525" y="2486025"/>
            <a:ext cx="8229600" cy="2784475"/>
          </a:xfrm>
        </p:spPr>
        <p:txBody>
          <a:bodyPr/>
          <a:lstStyle/>
          <a:p>
            <a:pPr marL="0" indent="0" eaLnBrk="1" hangingPunct="1">
              <a:buFont typeface="Wingdings" charset="0"/>
              <a:buNone/>
              <a:defRPr/>
            </a:pPr>
            <a:r>
              <a:rPr lang="ja-JP" altLang="en-US">
                <a:solidFill>
                  <a:schemeClr val="tx1"/>
                </a:solidFill>
                <a:latin typeface="Arial"/>
                <a:cs typeface="+mn-cs"/>
              </a:rPr>
              <a:t>“</a:t>
            </a:r>
            <a:r>
              <a:rPr lang="en-US">
                <a:solidFill>
                  <a:schemeClr val="tx1"/>
                </a:solidFill>
                <a:cs typeface="+mn-cs"/>
              </a:rPr>
              <a:t>Anatomical evidence indicates that </a:t>
            </a:r>
            <a:r>
              <a:rPr lang="en-US" i="1">
                <a:solidFill>
                  <a:schemeClr val="tx1"/>
                </a:solidFill>
                <a:cs typeface="+mn-cs"/>
              </a:rPr>
              <a:t>A</a:t>
            </a:r>
            <a:r>
              <a:rPr lang="en-US">
                <a:solidFill>
                  <a:schemeClr val="tx1"/>
                </a:solidFill>
                <a:cs typeface="+mn-cs"/>
              </a:rPr>
              <a:t>. afarensis was bipedal…</a:t>
            </a:r>
            <a:r>
              <a:rPr lang="ja-JP" altLang="en-US">
                <a:solidFill>
                  <a:schemeClr val="tx1"/>
                </a:solidFill>
                <a:latin typeface="Arial"/>
                <a:cs typeface="+mn-cs"/>
              </a:rPr>
              <a:t>”</a:t>
            </a:r>
            <a:endParaRPr lang="en-US">
              <a:solidFill>
                <a:schemeClr val="tx1"/>
              </a:solidFill>
              <a:cs typeface="+mn-cs"/>
            </a:endParaRPr>
          </a:p>
          <a:p>
            <a:pPr marL="0" indent="0" eaLnBrk="1" hangingPunct="1">
              <a:buFont typeface="Wingdings" charset="0"/>
              <a:buNone/>
              <a:defRPr/>
            </a:pPr>
            <a:r>
              <a:rPr lang="en-US">
                <a:solidFill>
                  <a:schemeClr val="tx1"/>
                </a:solidFill>
                <a:cs typeface="+mn-cs"/>
              </a:rPr>
              <a:t>…some anthropologists are convinced by the anatomical evidence that </a:t>
            </a:r>
            <a:r>
              <a:rPr lang="en-US" i="1">
                <a:solidFill>
                  <a:schemeClr val="tx1"/>
                </a:solidFill>
                <a:cs typeface="+mn-cs"/>
              </a:rPr>
              <a:t>A</a:t>
            </a:r>
            <a:r>
              <a:rPr lang="en-US">
                <a:solidFill>
                  <a:schemeClr val="tx1"/>
                </a:solidFill>
                <a:cs typeface="+mn-cs"/>
              </a:rPr>
              <a:t>. afarensis was not a modern biped.</a:t>
            </a:r>
            <a:r>
              <a:rPr lang="ja-JP" altLang="en-US">
                <a:solidFill>
                  <a:schemeClr val="tx1"/>
                </a:solidFill>
                <a:latin typeface="Arial"/>
                <a:cs typeface="+mn-cs"/>
              </a:rPr>
              <a:t>”</a:t>
            </a:r>
            <a:endParaRPr lang="en-US">
              <a:solidFill>
                <a:schemeClr val="tx1"/>
              </a:solidFill>
              <a:cs typeface="+mn-cs"/>
            </a:endParaRPr>
          </a:p>
        </p:txBody>
      </p:sp>
      <p:sp>
        <p:nvSpPr>
          <p:cNvPr id="334852" name="Text Box 4"/>
          <p:cNvSpPr txBox="1">
            <a:spLocks noChangeArrowheads="1"/>
          </p:cNvSpPr>
          <p:nvPr/>
        </p:nvSpPr>
        <p:spPr bwMode="auto">
          <a:xfrm>
            <a:off x="274638" y="1063625"/>
            <a:ext cx="8564562"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Robert Boyd and Joan Silk, (both professors of anthropology), </a:t>
            </a:r>
            <a:r>
              <a:rPr lang="en-US" i="1">
                <a:cs typeface="+mn-cs"/>
              </a:rPr>
              <a:t>How Humans Evolved</a:t>
            </a:r>
            <a:r>
              <a:rPr lang="en-US">
                <a:cs typeface="+mn-cs"/>
              </a:rPr>
              <a:t>, 2000, pp. 331-334.</a:t>
            </a:r>
          </a:p>
        </p:txBody>
      </p:sp>
      <p:sp>
        <p:nvSpPr>
          <p:cNvPr id="334853" name="Text Box 5"/>
          <p:cNvSpPr txBox="1">
            <a:spLocks noChangeArrowheads="1"/>
          </p:cNvSpPr>
          <p:nvPr/>
        </p:nvSpPr>
        <p:spPr bwMode="auto">
          <a:xfrm>
            <a:off x="687388" y="5300663"/>
            <a:ext cx="7880350" cy="1274762"/>
          </a:xfrm>
          <a:prstGeom prst="rect">
            <a:avLst/>
          </a:prstGeom>
          <a:noFill/>
          <a:ln w="57150">
            <a:solidFill>
              <a:srgbClr val="660066"/>
            </a:solidFill>
            <a:miter lim="800000"/>
            <a:headEnd/>
            <a:tailEnd/>
          </a:ln>
          <a:effectLst>
            <a:prstShdw prst="shdw17" dist="17961" dir="2700000">
              <a:srgbClr val="660066">
                <a:gamma/>
                <a:shade val="60000"/>
                <a:invGamma/>
                <a:alpha val="74998"/>
              </a:srgbClr>
            </a:prstShdw>
          </a:effectLst>
          <a:extLst>
            <a:ext uri="{909E8E84-426E-40dd-AFC4-6F175D3DCCD1}">
              <a14:hiddenFill xmlns:a14="http://schemas.microsoft.com/office/drawing/2010/main" xmlns="">
                <a:solidFill>
                  <a:schemeClr val="accent1"/>
                </a:solidFill>
              </a14:hiddenFill>
            </a:ext>
          </a:extLst>
        </p:spPr>
        <p:txBody>
          <a:bodyPr>
            <a:spAutoFit/>
          </a:bodyPr>
          <a:lstStyle/>
          <a:p>
            <a:pPr algn="ctr">
              <a:spcBef>
                <a:spcPct val="5000"/>
              </a:spcBef>
              <a:defRPr/>
            </a:pPr>
            <a:r>
              <a:rPr lang="en-US" sz="3600" dirty="0">
                <a:solidFill>
                  <a:srgbClr val="000066"/>
                </a:solidFill>
                <a:effectLst>
                  <a:outerShdw blurRad="38100" dist="38100" dir="2700000" algn="tl">
                    <a:srgbClr val="DDDDDD"/>
                  </a:outerShdw>
                </a:effectLst>
                <a:cs typeface="+mn-cs"/>
              </a:rPr>
              <a:t>Why the confusion?</a:t>
            </a:r>
          </a:p>
          <a:p>
            <a:pPr algn="ctr">
              <a:spcBef>
                <a:spcPct val="5000"/>
              </a:spcBef>
              <a:defRPr/>
            </a:pPr>
            <a:r>
              <a:rPr lang="en-US" sz="3600" dirty="0">
                <a:solidFill>
                  <a:srgbClr val="000066"/>
                </a:solidFill>
                <a:effectLst>
                  <a:outerShdw blurRad="38100" dist="38100" dir="2700000" algn="tl">
                    <a:srgbClr val="DDDDDD"/>
                  </a:outerShdw>
                </a:effectLst>
                <a:cs typeface="+mn-cs"/>
              </a:rPr>
              <a:t>Why </a:t>
            </a:r>
            <a:r>
              <a:rPr lang="en-US" sz="3600" dirty="0" err="1">
                <a:solidFill>
                  <a:srgbClr val="000066"/>
                </a:solidFill>
                <a:effectLst>
                  <a:outerShdw blurRad="38100" dist="38100" dir="2700000" algn="tl">
                    <a:srgbClr val="DDDDDD"/>
                  </a:outerShdw>
                </a:effectLst>
                <a:cs typeface="+mn-cs"/>
              </a:rPr>
              <a:t>aren</a:t>
            </a:r>
            <a:r>
              <a:rPr lang="fr-FR" altLang="ja-JP" sz="3600" dirty="0">
                <a:solidFill>
                  <a:srgbClr val="000066"/>
                </a:solidFill>
                <a:effectLst>
                  <a:outerShdw blurRad="38100" dist="38100" dir="2700000" algn="tl">
                    <a:srgbClr val="DDDDDD"/>
                  </a:outerShdw>
                </a:effectLst>
                <a:latin typeface="Arial"/>
                <a:cs typeface="+mn-cs"/>
              </a:rPr>
              <a:t>'</a:t>
            </a:r>
            <a:r>
              <a:rPr lang="en-US" sz="3600" dirty="0">
                <a:solidFill>
                  <a:srgbClr val="000066"/>
                </a:solidFill>
                <a:effectLst>
                  <a:outerShdw blurRad="38100" dist="38100" dir="2700000" algn="tl">
                    <a:srgbClr val="DDDDDD"/>
                  </a:outerShdw>
                </a:effectLst>
                <a:cs typeface="+mn-cs"/>
              </a:rPr>
              <a:t>t students told about this?</a:t>
            </a:r>
          </a:p>
        </p:txBody>
      </p:sp>
      <p:grpSp>
        <p:nvGrpSpPr>
          <p:cNvPr id="334857" name="Group 9"/>
          <p:cNvGrpSpPr>
            <a:grpSpLocks/>
          </p:cNvGrpSpPr>
          <p:nvPr/>
        </p:nvGrpSpPr>
        <p:grpSpPr bwMode="auto">
          <a:xfrm>
            <a:off x="306388" y="3690938"/>
            <a:ext cx="8062912" cy="1349375"/>
            <a:chOff x="193" y="2325"/>
            <a:chExt cx="5079" cy="850"/>
          </a:xfrm>
        </p:grpSpPr>
        <p:sp>
          <p:nvSpPr>
            <p:cNvPr id="334854" name="AutoShape 6"/>
            <p:cNvSpPr>
              <a:spLocks/>
            </p:cNvSpPr>
            <p:nvPr/>
          </p:nvSpPr>
          <p:spPr bwMode="auto">
            <a:xfrm>
              <a:off x="193" y="2325"/>
              <a:ext cx="165" cy="850"/>
            </a:xfrm>
            <a:prstGeom prst="leftBrace">
              <a:avLst>
                <a:gd name="adj1" fmla="val 42929"/>
                <a:gd name="adj2" fmla="val 50000"/>
              </a:avLst>
            </a:prstGeom>
            <a:noFill/>
            <a:ln w="76200">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4856" name="AutoShape 8"/>
            <p:cNvSpPr>
              <a:spLocks/>
            </p:cNvSpPr>
            <p:nvPr/>
          </p:nvSpPr>
          <p:spPr bwMode="auto">
            <a:xfrm flipH="1">
              <a:off x="5107" y="2325"/>
              <a:ext cx="165" cy="850"/>
            </a:xfrm>
            <a:prstGeom prst="leftBrace">
              <a:avLst>
                <a:gd name="adj1" fmla="val 42929"/>
                <a:gd name="adj2" fmla="val 50000"/>
              </a:avLst>
            </a:prstGeom>
            <a:noFill/>
            <a:ln w="76200">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4852"/>
                                        </p:tgtEl>
                                        <p:attrNameLst>
                                          <p:attrName>style.visibility</p:attrName>
                                        </p:attrNameLst>
                                      </p:cBhvr>
                                      <p:to>
                                        <p:strVal val="visible"/>
                                      </p:to>
                                    </p:set>
                                    <p:animEffect transition="in" filter="fade">
                                      <p:cBhvr>
                                        <p:cTn id="7" dur="500"/>
                                        <p:tgtEl>
                                          <p:spTgt spid="334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4851">
                                            <p:txEl>
                                              <p:pRg st="0" end="0"/>
                                            </p:txEl>
                                          </p:spTgt>
                                        </p:tgtEl>
                                        <p:attrNameLst>
                                          <p:attrName>style.visibility</p:attrName>
                                        </p:attrNameLst>
                                      </p:cBhvr>
                                      <p:to>
                                        <p:strVal val="visible"/>
                                      </p:to>
                                    </p:set>
                                    <p:animEffect transition="in" filter="fade">
                                      <p:cBhvr>
                                        <p:cTn id="12" dur="500"/>
                                        <p:tgtEl>
                                          <p:spTgt spid="3348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4851">
                                            <p:txEl>
                                              <p:pRg st="1" end="1"/>
                                            </p:txEl>
                                          </p:spTgt>
                                        </p:tgtEl>
                                        <p:attrNameLst>
                                          <p:attrName>style.visibility</p:attrName>
                                        </p:attrNameLst>
                                      </p:cBhvr>
                                      <p:to>
                                        <p:strVal val="visible"/>
                                      </p:to>
                                    </p:set>
                                    <p:animEffect transition="in" filter="fade">
                                      <p:cBhvr>
                                        <p:cTn id="17" dur="500"/>
                                        <p:tgtEl>
                                          <p:spTgt spid="334851">
                                            <p:txEl>
                                              <p:pRg st="1" end="1"/>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334857"/>
                                        </p:tgtEl>
                                        <p:attrNameLst>
                                          <p:attrName>style.visibility</p:attrName>
                                        </p:attrNameLst>
                                      </p:cBhvr>
                                      <p:to>
                                        <p:strVal val="visible"/>
                                      </p:to>
                                    </p:set>
                                    <p:animEffect transition="in" filter="fade">
                                      <p:cBhvr>
                                        <p:cTn id="21" dur="500"/>
                                        <p:tgtEl>
                                          <p:spTgt spid="3348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334853"/>
                                        </p:tgtEl>
                                        <p:attrNameLst>
                                          <p:attrName>style.visibility</p:attrName>
                                        </p:attrNameLst>
                                      </p:cBhvr>
                                      <p:to>
                                        <p:strVal val="visible"/>
                                      </p:to>
                                    </p:set>
                                    <p:anim calcmode="lin" valueType="num">
                                      <p:cBhvr>
                                        <p:cTn id="26" dur="500" fill="hold"/>
                                        <p:tgtEl>
                                          <p:spTgt spid="334853"/>
                                        </p:tgtEl>
                                        <p:attrNameLst>
                                          <p:attrName>ppt_w</p:attrName>
                                        </p:attrNameLst>
                                      </p:cBhvr>
                                      <p:tavLst>
                                        <p:tav tm="0">
                                          <p:val>
                                            <p:fltVal val="0"/>
                                          </p:val>
                                        </p:tav>
                                        <p:tav tm="100000">
                                          <p:val>
                                            <p:strVal val="#ppt_w"/>
                                          </p:val>
                                        </p:tav>
                                      </p:tavLst>
                                    </p:anim>
                                    <p:anim calcmode="lin" valueType="num">
                                      <p:cBhvr>
                                        <p:cTn id="27" dur="500" fill="hold"/>
                                        <p:tgtEl>
                                          <p:spTgt spid="3348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P spid="334852" grpId="0"/>
      <p:bldP spid="33485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defRPr/>
            </a:pPr>
            <a:r>
              <a:rPr lang="en-US">
                <a:cs typeface="+mj-cs"/>
              </a:rPr>
              <a:t>Did Lucy Walk Upright?</a:t>
            </a:r>
          </a:p>
        </p:txBody>
      </p:sp>
      <p:sp>
        <p:nvSpPr>
          <p:cNvPr id="228355" name="Rectangle 3"/>
          <p:cNvSpPr>
            <a:spLocks noGrp="1" noChangeArrowheads="1"/>
          </p:cNvSpPr>
          <p:nvPr>
            <p:ph type="body" idx="1"/>
          </p:nvPr>
        </p:nvSpPr>
        <p:spPr>
          <a:xfrm>
            <a:off x="357188" y="2698750"/>
            <a:ext cx="8418512" cy="2422525"/>
          </a:xfrm>
        </p:spPr>
        <p:txBody>
          <a:bodyPr/>
          <a:lstStyle/>
          <a:p>
            <a:pPr marL="0" indent="0" eaLnBrk="1" hangingPunct="1">
              <a:buFont typeface="Wingdings" charset="0"/>
              <a:buNone/>
              <a:defRPr/>
            </a:pPr>
            <a:r>
              <a:rPr lang="ja-JP" altLang="en-US" sz="3600">
                <a:latin typeface="Arial"/>
                <a:cs typeface="+mn-cs"/>
              </a:rPr>
              <a:t>“</a:t>
            </a:r>
            <a:r>
              <a:rPr lang="en-US" sz="3600">
                <a:cs typeface="+mn-cs"/>
              </a:rPr>
              <a:t>There are so many unique features required for bipedal motion that it is impossible for a quadruped to gradually evolve into a biped.</a:t>
            </a:r>
            <a:r>
              <a:rPr lang="ja-JP" altLang="en-US" sz="3600">
                <a:latin typeface="Arial"/>
                <a:cs typeface="+mn-cs"/>
              </a:rPr>
              <a:t>”</a:t>
            </a:r>
            <a:endParaRPr lang="en-US" sz="3600">
              <a:cs typeface="+mn-cs"/>
            </a:endParaRPr>
          </a:p>
        </p:txBody>
      </p:sp>
      <p:sp>
        <p:nvSpPr>
          <p:cNvPr id="228356" name="Text Box 4"/>
          <p:cNvSpPr txBox="1">
            <a:spLocks noChangeArrowheads="1"/>
          </p:cNvSpPr>
          <p:nvPr/>
        </p:nvSpPr>
        <p:spPr bwMode="auto">
          <a:xfrm>
            <a:off x="493713" y="1465263"/>
            <a:ext cx="8258175"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Stuart Burgess (Ph.D. CEng), </a:t>
            </a:r>
            <a:r>
              <a:rPr lang="en-US" i="1">
                <a:cs typeface="+mn-cs"/>
              </a:rPr>
              <a:t>Hallmarks of Design</a:t>
            </a:r>
            <a:r>
              <a:rPr lang="en-US">
                <a:cs typeface="+mn-cs"/>
              </a:rPr>
              <a:t>, 2002, p. 166.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8356"/>
                                        </p:tgtEl>
                                        <p:attrNameLst>
                                          <p:attrName>style.visibility</p:attrName>
                                        </p:attrNameLst>
                                      </p:cBhvr>
                                      <p:to>
                                        <p:strVal val="visible"/>
                                      </p:to>
                                    </p:set>
                                    <p:animEffect transition="in" filter="fade">
                                      <p:cBhvr>
                                        <p:cTn id="7" dur="500"/>
                                        <p:tgtEl>
                                          <p:spTgt spid="228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8355">
                                            <p:txEl>
                                              <p:pRg st="0" end="0"/>
                                            </p:txEl>
                                          </p:spTgt>
                                        </p:tgtEl>
                                        <p:attrNameLst>
                                          <p:attrName>style.visibility</p:attrName>
                                        </p:attrNameLst>
                                      </p:cBhvr>
                                      <p:to>
                                        <p:strVal val="visible"/>
                                      </p:to>
                                    </p:set>
                                    <p:animEffect transition="in" filter="fade">
                                      <p:cBhvr>
                                        <p:cTn id="12" dur="500"/>
                                        <p:tgtEl>
                                          <p:spTgt spid="228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P spid="22835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eaLnBrk="1" hangingPunct="1">
              <a:defRPr/>
            </a:pPr>
            <a:r>
              <a:rPr lang="en-US">
                <a:cs typeface="+mj-cs"/>
              </a:rPr>
              <a:t>10 Unique Characteristics</a:t>
            </a:r>
          </a:p>
        </p:txBody>
      </p:sp>
      <p:sp>
        <p:nvSpPr>
          <p:cNvPr id="229379" name="Rectangle 3"/>
          <p:cNvSpPr>
            <a:spLocks noGrp="1" noChangeArrowheads="1"/>
          </p:cNvSpPr>
          <p:nvPr>
            <p:ph type="body" idx="1"/>
          </p:nvPr>
        </p:nvSpPr>
        <p:spPr>
          <a:xfrm>
            <a:off x="257175" y="1263650"/>
            <a:ext cx="5516563" cy="4757738"/>
          </a:xfrm>
        </p:spPr>
        <p:txBody>
          <a:bodyPr/>
          <a:lstStyle/>
          <a:p>
            <a:pPr marL="566738" indent="-566738" eaLnBrk="1" hangingPunct="1">
              <a:lnSpc>
                <a:spcPct val="90000"/>
              </a:lnSpc>
              <a:buSzTx/>
              <a:buFont typeface="Wingdings" charset="0"/>
              <a:buAutoNum type="arabicPeriod"/>
              <a:defRPr/>
            </a:pPr>
            <a:r>
              <a:rPr lang="en-US" sz="2800">
                <a:cs typeface="+mn-cs"/>
              </a:rPr>
              <a:t>Fine balance</a:t>
            </a:r>
          </a:p>
          <a:p>
            <a:pPr marL="566738" indent="-566738" eaLnBrk="1" hangingPunct="1">
              <a:lnSpc>
                <a:spcPct val="90000"/>
              </a:lnSpc>
              <a:buSzTx/>
              <a:buFont typeface="Wingdings" charset="0"/>
              <a:buAutoNum type="arabicPeriod"/>
              <a:defRPr/>
            </a:pPr>
            <a:r>
              <a:rPr lang="en-US" sz="2800">
                <a:cs typeface="+mn-cs"/>
              </a:rPr>
              <a:t>Flat face</a:t>
            </a:r>
          </a:p>
          <a:p>
            <a:pPr marL="566738" indent="-566738" eaLnBrk="1" hangingPunct="1">
              <a:lnSpc>
                <a:spcPct val="90000"/>
              </a:lnSpc>
              <a:buSzTx/>
              <a:buFont typeface="Wingdings" charset="0"/>
              <a:buAutoNum type="arabicPeriod"/>
              <a:defRPr/>
            </a:pPr>
            <a:r>
              <a:rPr lang="en-US" sz="2800">
                <a:cs typeface="+mn-cs"/>
              </a:rPr>
              <a:t>Upright skull</a:t>
            </a:r>
          </a:p>
          <a:p>
            <a:pPr marL="566738" indent="-566738" eaLnBrk="1" hangingPunct="1">
              <a:lnSpc>
                <a:spcPct val="90000"/>
              </a:lnSpc>
              <a:buSzTx/>
              <a:buFont typeface="Wingdings" charset="0"/>
              <a:buAutoNum type="arabicPeriod"/>
              <a:defRPr/>
            </a:pPr>
            <a:r>
              <a:rPr lang="en-US" sz="2800">
                <a:cs typeface="+mn-cs"/>
              </a:rPr>
              <a:t>Straight back</a:t>
            </a:r>
          </a:p>
          <a:p>
            <a:pPr marL="566738" indent="-566738" eaLnBrk="1" hangingPunct="1">
              <a:lnSpc>
                <a:spcPct val="90000"/>
              </a:lnSpc>
              <a:buSzTx/>
              <a:buFont typeface="Wingdings" charset="0"/>
              <a:buAutoNum type="arabicPeriod"/>
              <a:defRPr/>
            </a:pPr>
            <a:r>
              <a:rPr lang="en-US" sz="2800">
                <a:cs typeface="+mn-cs"/>
              </a:rPr>
              <a:t>Fully extendable hip joints</a:t>
            </a:r>
          </a:p>
          <a:p>
            <a:pPr marL="566738" indent="-566738" eaLnBrk="1" hangingPunct="1">
              <a:lnSpc>
                <a:spcPct val="90000"/>
              </a:lnSpc>
              <a:buSzTx/>
              <a:buFont typeface="Wingdings" charset="0"/>
              <a:buAutoNum type="arabicPeriod"/>
              <a:defRPr/>
            </a:pPr>
            <a:r>
              <a:rPr lang="en-US" sz="2800">
                <a:cs typeface="+mn-cs"/>
              </a:rPr>
              <a:t>Angled femur bones</a:t>
            </a:r>
          </a:p>
          <a:p>
            <a:pPr marL="566738" indent="-566738" eaLnBrk="1" hangingPunct="1">
              <a:lnSpc>
                <a:spcPct val="90000"/>
              </a:lnSpc>
              <a:buSzTx/>
              <a:buFont typeface="Wingdings" charset="0"/>
              <a:buAutoNum type="arabicPeriod"/>
              <a:defRPr/>
            </a:pPr>
            <a:r>
              <a:rPr lang="en-US" sz="2800">
                <a:cs typeface="+mn-cs"/>
              </a:rPr>
              <a:t>Fully extendable knee joints</a:t>
            </a:r>
          </a:p>
          <a:p>
            <a:pPr marL="566738" indent="-566738" eaLnBrk="1" hangingPunct="1">
              <a:lnSpc>
                <a:spcPct val="90000"/>
              </a:lnSpc>
              <a:buSzTx/>
              <a:buFont typeface="Wingdings" charset="0"/>
              <a:buAutoNum type="arabicPeriod"/>
              <a:defRPr/>
            </a:pPr>
            <a:r>
              <a:rPr lang="en-US" sz="2800">
                <a:cs typeface="+mn-cs"/>
              </a:rPr>
              <a:t>Long legs</a:t>
            </a:r>
          </a:p>
          <a:p>
            <a:pPr marL="566738" indent="-566738" eaLnBrk="1" hangingPunct="1">
              <a:lnSpc>
                <a:spcPct val="90000"/>
              </a:lnSpc>
              <a:buSzTx/>
              <a:buFont typeface="Wingdings" charset="0"/>
              <a:buAutoNum type="arabicPeriod"/>
              <a:defRPr/>
            </a:pPr>
            <a:r>
              <a:rPr lang="en-US" sz="2800">
                <a:cs typeface="+mn-cs"/>
              </a:rPr>
              <a:t>Arched feet</a:t>
            </a:r>
          </a:p>
          <a:p>
            <a:pPr marL="566738" indent="-566738" eaLnBrk="1" hangingPunct="1">
              <a:lnSpc>
                <a:spcPct val="90000"/>
              </a:lnSpc>
              <a:buSzTx/>
              <a:buFont typeface="Wingdings" charset="0"/>
              <a:buAutoNum type="arabicPeriod"/>
              <a:defRPr/>
            </a:pPr>
            <a:r>
              <a:rPr lang="en-US" sz="2800">
                <a:cs typeface="+mn-cs"/>
              </a:rPr>
              <a:t>Strong big toes</a:t>
            </a:r>
          </a:p>
        </p:txBody>
      </p:sp>
      <p:grpSp>
        <p:nvGrpSpPr>
          <p:cNvPr id="58371" name="Group 4"/>
          <p:cNvGrpSpPr>
            <a:grpSpLocks/>
          </p:cNvGrpSpPr>
          <p:nvPr/>
        </p:nvGrpSpPr>
        <p:grpSpPr bwMode="auto">
          <a:xfrm>
            <a:off x="5513388" y="1241425"/>
            <a:ext cx="3341687" cy="3373438"/>
            <a:chOff x="3473" y="782"/>
            <a:chExt cx="2105" cy="2125"/>
          </a:xfrm>
        </p:grpSpPr>
        <p:pic>
          <p:nvPicPr>
            <p:cNvPr id="58372" name="Picture 5" descr="ape postur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73" y="1424"/>
              <a:ext cx="1217" cy="1481"/>
            </a:xfrm>
            <a:prstGeom prst="rect">
              <a:avLst/>
            </a:prstGeom>
            <a:noFill/>
            <a:ln w="2857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pic>
          <p:nvPicPr>
            <p:cNvPr id="58373" name="Picture 6" descr="human posture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93" y="782"/>
              <a:ext cx="885" cy="2123"/>
            </a:xfrm>
            <a:prstGeom prst="rect">
              <a:avLst/>
            </a:prstGeom>
            <a:noFill/>
            <a:ln w="2857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229383" name="Rectangle 7"/>
            <p:cNvSpPr>
              <a:spLocks noChangeArrowheads="1"/>
            </p:cNvSpPr>
            <p:nvPr/>
          </p:nvSpPr>
          <p:spPr bwMode="auto">
            <a:xfrm>
              <a:off x="5476" y="1403"/>
              <a:ext cx="102" cy="427"/>
            </a:xfrm>
            <a:prstGeom prst="rect">
              <a:avLst/>
            </a:prstGeom>
            <a:solidFill>
              <a:srgbClr val="FFFFFF"/>
            </a:solidFill>
            <a:ln>
              <a:noFill/>
            </a:ln>
            <a:effectLst/>
            <a:extLs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9384" name="Line 8"/>
            <p:cNvSpPr>
              <a:spLocks noChangeShapeType="1"/>
            </p:cNvSpPr>
            <p:nvPr/>
          </p:nvSpPr>
          <p:spPr bwMode="auto">
            <a:xfrm>
              <a:off x="4681" y="1417"/>
              <a:ext cx="0" cy="1180"/>
            </a:xfrm>
            <a:prstGeom prst="line">
              <a:avLst/>
            </a:prstGeom>
            <a:noFill/>
            <a:ln w="571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9385" name="Line 9"/>
            <p:cNvSpPr>
              <a:spLocks noChangeShapeType="1"/>
            </p:cNvSpPr>
            <p:nvPr/>
          </p:nvSpPr>
          <p:spPr bwMode="auto">
            <a:xfrm>
              <a:off x="4681" y="2596"/>
              <a:ext cx="0" cy="311"/>
            </a:xfrm>
            <a:prstGeom prst="line">
              <a:avLst/>
            </a:prstGeom>
            <a:noFill/>
            <a:ln w="57150">
              <a:solidFill>
                <a:srgbClr val="99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9379"/>
                                        </p:tgtEl>
                                        <p:attrNameLst>
                                          <p:attrName>style.visibility</p:attrName>
                                        </p:attrNameLst>
                                      </p:cBhvr>
                                      <p:to>
                                        <p:strVal val="visible"/>
                                      </p:to>
                                    </p:set>
                                    <p:animEffect transition="in" filter="fade">
                                      <p:cBhvr>
                                        <p:cTn id="7" dur="500"/>
                                        <p:tgtEl>
                                          <p:spTgt spid="229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cs typeface="+mj-cs"/>
              </a:rPr>
              <a:t>School Textbooks</a:t>
            </a:r>
          </a:p>
        </p:txBody>
      </p:sp>
      <p:sp>
        <p:nvSpPr>
          <p:cNvPr id="8195" name="Rectangle 3"/>
          <p:cNvSpPr>
            <a:spLocks noGrp="1" noChangeArrowheads="1"/>
          </p:cNvSpPr>
          <p:nvPr>
            <p:ph type="body" idx="1"/>
          </p:nvPr>
        </p:nvSpPr>
        <p:spPr>
          <a:xfrm>
            <a:off x="300038" y="2700338"/>
            <a:ext cx="8475662" cy="3932237"/>
          </a:xfrm>
        </p:spPr>
        <p:txBody>
          <a:bodyPr/>
          <a:lstStyle/>
          <a:p>
            <a:pPr marL="0" indent="0">
              <a:spcBef>
                <a:spcPct val="50000"/>
              </a:spcBef>
              <a:buClrTx/>
              <a:buSzTx/>
              <a:buFontTx/>
              <a:buNone/>
              <a:defRPr/>
            </a:pPr>
            <a:r>
              <a:rPr lang="ja-JP" altLang="en-US">
                <a:solidFill>
                  <a:schemeClr val="tx1"/>
                </a:solidFill>
                <a:latin typeface="Arial"/>
                <a:cs typeface="+mn-cs"/>
              </a:rPr>
              <a:t>“</a:t>
            </a:r>
            <a:r>
              <a:rPr lang="en-US">
                <a:solidFill>
                  <a:schemeClr val="tx1"/>
                </a:solidFill>
                <a:cs typeface="+mn-cs"/>
              </a:rPr>
              <a:t>Look closely at your hand. You have five flexible fingers. Animals with five flexible fingers are called primates. Monkeys, apes, and humans are examples of primates….Primates most likely evolved from small, insect-eating rodentlike mammals that lived about 60 million years ago.</a:t>
            </a:r>
            <a:r>
              <a:rPr lang="ja-JP" altLang="en-US">
                <a:solidFill>
                  <a:schemeClr val="tx1"/>
                </a:solidFill>
                <a:latin typeface="Arial"/>
                <a:cs typeface="+mn-cs"/>
              </a:rPr>
              <a:t>”</a:t>
            </a:r>
            <a:endParaRPr lang="en-US">
              <a:solidFill>
                <a:schemeClr val="tx1"/>
              </a:solidFill>
              <a:cs typeface="+mn-cs"/>
            </a:endParaRPr>
          </a:p>
        </p:txBody>
      </p:sp>
      <p:sp>
        <p:nvSpPr>
          <p:cNvPr id="8196" name="Text Box 4"/>
          <p:cNvSpPr txBox="1">
            <a:spLocks noChangeArrowheads="1"/>
          </p:cNvSpPr>
          <p:nvPr/>
        </p:nvSpPr>
        <p:spPr bwMode="auto">
          <a:xfrm>
            <a:off x="646113" y="1466850"/>
            <a:ext cx="8024812"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a:solidFill>
                  <a:schemeClr val="tx1"/>
                </a:solidFill>
                <a:cs typeface="+mn-cs"/>
              </a:rPr>
              <a:t>Holt, Rinehart, &amp; Winston, </a:t>
            </a:r>
            <a:r>
              <a:rPr lang="en-US" i="1">
                <a:solidFill>
                  <a:schemeClr val="tx1"/>
                </a:solidFill>
                <a:cs typeface="+mn-cs"/>
              </a:rPr>
              <a:t>Biology – Visualizing Life,</a:t>
            </a:r>
            <a:r>
              <a:rPr lang="en-US">
                <a:solidFill>
                  <a:schemeClr val="tx1"/>
                </a:solidFill>
                <a:cs typeface="+mn-cs"/>
              </a:rPr>
              <a:t> 1998, p. 213.</a:t>
            </a:r>
            <a:endParaRPr lang="en-US" sz="2400">
              <a:solidFill>
                <a:schemeClr val="tx1"/>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a:cs typeface="+mj-cs"/>
              </a:rPr>
              <a:t>Did Lucy Walk Upright?</a:t>
            </a:r>
          </a:p>
        </p:txBody>
      </p:sp>
      <p:sp>
        <p:nvSpPr>
          <p:cNvPr id="47107" name="Rectangle 3"/>
          <p:cNvSpPr>
            <a:spLocks noGrp="1" noChangeArrowheads="1"/>
          </p:cNvSpPr>
          <p:nvPr>
            <p:ph type="body" idx="1"/>
          </p:nvPr>
        </p:nvSpPr>
        <p:spPr>
          <a:xfrm>
            <a:off x="80963" y="2387600"/>
            <a:ext cx="8748712" cy="2406650"/>
          </a:xfrm>
        </p:spPr>
        <p:txBody>
          <a:bodyPr/>
          <a:lstStyle/>
          <a:p>
            <a:pPr marL="0" indent="0" eaLnBrk="1" hangingPunct="1">
              <a:buFont typeface="Wingdings" charset="0"/>
              <a:buNone/>
              <a:defRPr/>
            </a:pPr>
            <a:r>
              <a:rPr lang="ja-JP" altLang="en-US">
                <a:latin typeface="Arial"/>
                <a:cs typeface="+mn-cs"/>
              </a:rPr>
              <a:t>“</a:t>
            </a:r>
            <a:r>
              <a:rPr lang="en-US">
                <a:cs typeface="+mn-cs"/>
              </a:rPr>
              <a:t>Dr Fred Spoor has done CAT scans of the inner ear region of some of these skulls. These show that the semi-circular canals, which determine balance and ability to walk upright, resemble those of the extant great apes.</a:t>
            </a:r>
            <a:r>
              <a:rPr lang="ja-JP" altLang="en-US">
                <a:latin typeface="Arial"/>
                <a:cs typeface="+mn-cs"/>
              </a:rPr>
              <a:t>”</a:t>
            </a:r>
            <a:endParaRPr lang="en-US">
              <a:cs typeface="+mn-cs"/>
            </a:endParaRPr>
          </a:p>
        </p:txBody>
      </p:sp>
      <p:sp>
        <p:nvSpPr>
          <p:cNvPr id="47108" name="Text Box 4"/>
          <p:cNvSpPr txBox="1">
            <a:spLocks noChangeArrowheads="1"/>
          </p:cNvSpPr>
          <p:nvPr/>
        </p:nvSpPr>
        <p:spPr bwMode="auto">
          <a:xfrm>
            <a:off x="423863" y="5059363"/>
            <a:ext cx="8270875"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2400">
                <a:solidFill>
                  <a:schemeClr val="tx1"/>
                </a:solidFill>
                <a:cs typeface="+mn-cs"/>
              </a:rPr>
              <a:t>F. Spoor, </a:t>
            </a:r>
            <a:r>
              <a:rPr lang="ja-JP" altLang="en-US" sz="2400">
                <a:solidFill>
                  <a:schemeClr val="tx1"/>
                </a:solidFill>
                <a:latin typeface="Arial"/>
                <a:cs typeface="+mn-cs"/>
              </a:rPr>
              <a:t>“</a:t>
            </a:r>
            <a:r>
              <a:rPr lang="en-US" sz="2400">
                <a:solidFill>
                  <a:schemeClr val="tx1"/>
                </a:solidFill>
                <a:cs typeface="+mn-cs"/>
              </a:rPr>
              <a:t>Implications of early hominid labyrinthine morphology for evolution of human bipedal locomotion,</a:t>
            </a:r>
            <a:r>
              <a:rPr lang="ja-JP" altLang="en-US" sz="2400">
                <a:solidFill>
                  <a:schemeClr val="tx1"/>
                </a:solidFill>
                <a:latin typeface="Arial"/>
                <a:cs typeface="+mn-cs"/>
              </a:rPr>
              <a:t>”</a:t>
            </a:r>
            <a:r>
              <a:rPr lang="en-US" sz="2400">
                <a:solidFill>
                  <a:schemeClr val="tx1"/>
                </a:solidFill>
                <a:cs typeface="+mn-cs"/>
              </a:rPr>
              <a:t> </a:t>
            </a:r>
            <a:r>
              <a:rPr lang="en-US" sz="2400" i="1">
                <a:solidFill>
                  <a:schemeClr val="tx1"/>
                </a:solidFill>
                <a:cs typeface="+mn-cs"/>
              </a:rPr>
              <a:t>Nature</a:t>
            </a:r>
            <a:r>
              <a:rPr lang="en-US" sz="2400">
                <a:solidFill>
                  <a:schemeClr val="tx1"/>
                </a:solidFill>
                <a:cs typeface="+mn-cs"/>
              </a:rPr>
              <a:t>, June 1994 (reported in </a:t>
            </a:r>
            <a:r>
              <a:rPr lang="en-US" sz="2400" i="1">
                <a:solidFill>
                  <a:schemeClr val="tx1"/>
                </a:solidFill>
                <a:cs typeface="+mn-cs"/>
              </a:rPr>
              <a:t>Creation</a:t>
            </a:r>
            <a:r>
              <a:rPr lang="en-US" sz="2400">
                <a:solidFill>
                  <a:schemeClr val="tx1"/>
                </a:solidFill>
                <a:cs typeface="+mn-cs"/>
              </a:rPr>
              <a:t>, 2003, p. 17.)</a:t>
            </a:r>
          </a:p>
        </p:txBody>
      </p:sp>
      <p:sp>
        <p:nvSpPr>
          <p:cNvPr id="47109" name="Text Box 5"/>
          <p:cNvSpPr txBox="1">
            <a:spLocks noChangeArrowheads="1"/>
          </p:cNvSpPr>
          <p:nvPr/>
        </p:nvSpPr>
        <p:spPr bwMode="auto">
          <a:xfrm>
            <a:off x="566738" y="1233488"/>
            <a:ext cx="8170862"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a:solidFill>
                  <a:schemeClr val="tx1"/>
                </a:solidFill>
                <a:cs typeface="+mn-cs"/>
              </a:rPr>
              <a:t>Dr Spoor, Anatomist and editor of the </a:t>
            </a:r>
            <a:r>
              <a:rPr lang="en-US" i="1">
                <a:solidFill>
                  <a:schemeClr val="tx1"/>
                </a:solidFill>
                <a:cs typeface="+mn-cs"/>
              </a:rPr>
              <a:t>Journal of Human Evolution</a:t>
            </a:r>
            <a:endParaRPr lang="en-US">
              <a:solidFill>
                <a:schemeClr val="tx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fade">
                                      <p:cBhvr>
                                        <p:cTn id="7" dur="500"/>
                                        <p:tgtEl>
                                          <p:spTgt spid="47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fade">
                                      <p:cBhvr>
                                        <p:cTn id="12" dur="500"/>
                                        <p:tgtEl>
                                          <p:spTgt spid="47107">
                                            <p:txEl>
                                              <p:pRg st="0" end="0"/>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7108"/>
                                        </p:tgtEl>
                                        <p:attrNameLst>
                                          <p:attrName>style.visibility</p:attrName>
                                        </p:attrNameLst>
                                      </p:cBhvr>
                                      <p:to>
                                        <p:strVal val="visible"/>
                                      </p:to>
                                    </p:set>
                                    <p:animEffect transition="in" filter="fade">
                                      <p:cBhvr>
                                        <p:cTn id="16"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47108" grpId="0"/>
      <p:bldP spid="4710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cs typeface="+mj-cs"/>
              </a:rPr>
              <a:t>Did Lucy Walk Upright?</a:t>
            </a:r>
          </a:p>
        </p:txBody>
      </p:sp>
      <p:sp>
        <p:nvSpPr>
          <p:cNvPr id="48131" name="Rectangle 3"/>
          <p:cNvSpPr>
            <a:spLocks noGrp="1" noChangeArrowheads="1"/>
          </p:cNvSpPr>
          <p:nvPr>
            <p:ph type="body" idx="1"/>
          </p:nvPr>
        </p:nvSpPr>
        <p:spPr>
          <a:xfrm>
            <a:off x="487363" y="2911475"/>
            <a:ext cx="8229600" cy="3529013"/>
          </a:xfrm>
        </p:spPr>
        <p:txBody>
          <a:bodyPr/>
          <a:lstStyle/>
          <a:p>
            <a:pPr marL="0" indent="0" eaLnBrk="1" hangingPunct="1">
              <a:lnSpc>
                <a:spcPct val="90000"/>
              </a:lnSpc>
              <a:buFont typeface="Wingdings" charset="0"/>
              <a:buNone/>
              <a:defRPr/>
            </a:pPr>
            <a:r>
              <a:rPr lang="ja-JP" altLang="en-US">
                <a:latin typeface="Arial"/>
                <a:cs typeface="+mn-cs"/>
              </a:rPr>
              <a:t>“</a:t>
            </a:r>
            <a:r>
              <a:rPr lang="en-US">
                <a:cs typeface="+mn-cs"/>
              </a:rPr>
              <a:t>The australopithecines known over the last several decades … are now irrevocably removed from a place in the evolution of human bipedalism,…</a:t>
            </a:r>
          </a:p>
          <a:p>
            <a:pPr marL="0" indent="0" eaLnBrk="1" hangingPunct="1">
              <a:lnSpc>
                <a:spcPct val="90000"/>
              </a:lnSpc>
              <a:buFont typeface="Wingdings" charset="0"/>
              <a:buNone/>
              <a:defRPr/>
            </a:pPr>
            <a:r>
              <a:rPr lang="en-US">
                <a:cs typeface="+mn-cs"/>
              </a:rPr>
              <a:t>All this should make us wonder about the usual presentation of human evolution in introductory textbooks…</a:t>
            </a:r>
            <a:r>
              <a:rPr lang="ja-JP" altLang="en-US">
                <a:latin typeface="Arial"/>
                <a:cs typeface="+mn-cs"/>
              </a:rPr>
              <a:t>”</a:t>
            </a:r>
            <a:endParaRPr lang="en-US">
              <a:cs typeface="+mn-cs"/>
            </a:endParaRPr>
          </a:p>
        </p:txBody>
      </p:sp>
      <p:sp>
        <p:nvSpPr>
          <p:cNvPr id="48132" name="Text Box 4"/>
          <p:cNvSpPr txBox="1">
            <a:spLocks noChangeArrowheads="1"/>
          </p:cNvSpPr>
          <p:nvPr/>
        </p:nvSpPr>
        <p:spPr bwMode="auto">
          <a:xfrm>
            <a:off x="406400" y="1265238"/>
            <a:ext cx="8113713"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2400">
                <a:solidFill>
                  <a:schemeClr val="tx1"/>
                </a:solidFill>
                <a:cs typeface="+mn-cs"/>
              </a:rPr>
              <a:t>Charles Oxnard (professor of anatomy and leading expert on australopithecine fossils), </a:t>
            </a:r>
            <a:r>
              <a:rPr lang="en-US" sz="2400" i="1">
                <a:solidFill>
                  <a:schemeClr val="tx1"/>
                </a:solidFill>
                <a:cs typeface="+mn-cs"/>
              </a:rPr>
              <a:t>The Order of Man: A Biomathematical Anatomy of the Primates</a:t>
            </a:r>
            <a:r>
              <a:rPr lang="en-US" sz="2400">
                <a:solidFill>
                  <a:schemeClr val="tx1"/>
                </a:solidFill>
                <a:cs typeface="+mn-cs"/>
              </a:rPr>
              <a:t>, 1984, p. 332.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fade">
                                      <p:cBhvr>
                                        <p:cTn id="7" dur="500"/>
                                        <p:tgtEl>
                                          <p:spTgt spid="48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fade">
                                      <p:cBhvr>
                                        <p:cTn id="12" dur="500"/>
                                        <p:tgtEl>
                                          <p:spTgt spid="481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fade">
                                      <p:cBhvr>
                                        <p:cTn id="17" dur="500"/>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4813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hangingPunct="1">
              <a:defRPr/>
            </a:pPr>
            <a:r>
              <a:rPr lang="en-US">
                <a:cs typeface="+mj-cs"/>
              </a:rPr>
              <a:t>Lucy and Chimpanzees</a:t>
            </a:r>
          </a:p>
        </p:txBody>
      </p:sp>
      <p:sp>
        <p:nvSpPr>
          <p:cNvPr id="231427" name="Rectangle 3"/>
          <p:cNvSpPr>
            <a:spLocks noGrp="1" noChangeArrowheads="1"/>
          </p:cNvSpPr>
          <p:nvPr>
            <p:ph type="body" idx="1"/>
          </p:nvPr>
        </p:nvSpPr>
        <p:spPr>
          <a:xfrm>
            <a:off x="342900" y="2341563"/>
            <a:ext cx="8505825" cy="3843337"/>
          </a:xfrm>
        </p:spPr>
        <p:txBody>
          <a:bodyPr/>
          <a:lstStyle/>
          <a:p>
            <a:pPr marL="0" indent="0" eaLnBrk="1" hangingPunct="1">
              <a:buFont typeface="Wingdings" charset="0"/>
              <a:buNone/>
              <a:defRPr/>
            </a:pPr>
            <a:r>
              <a:rPr lang="ja-JP" altLang="en-US">
                <a:latin typeface="Arial"/>
                <a:cs typeface="+mn-cs"/>
              </a:rPr>
              <a:t>“</a:t>
            </a:r>
            <a:r>
              <a:rPr lang="en-US">
                <a:cs typeface="+mn-cs"/>
              </a:rPr>
              <a:t>The first impression given by all the skulls for the different populations of </a:t>
            </a:r>
            <a:r>
              <a:rPr lang="en-US" i="1">
                <a:cs typeface="+mn-cs"/>
              </a:rPr>
              <a:t>Australopithecines</a:t>
            </a:r>
            <a:r>
              <a:rPr lang="en-US">
                <a:cs typeface="+mn-cs"/>
              </a:rPr>
              <a:t> is of a distinctly ape-like creature…</a:t>
            </a:r>
          </a:p>
          <a:p>
            <a:pPr marL="0" indent="0" eaLnBrk="1" hangingPunct="1">
              <a:spcBef>
                <a:spcPct val="45000"/>
              </a:spcBef>
              <a:buFont typeface="Wingdings" charset="0"/>
              <a:buNone/>
              <a:defRPr/>
            </a:pPr>
            <a:r>
              <a:rPr lang="en-US">
                <a:cs typeface="+mn-cs"/>
              </a:rPr>
              <a:t>The ape-like profile of </a:t>
            </a:r>
            <a:r>
              <a:rPr lang="en-US" i="1">
                <a:cs typeface="+mn-cs"/>
              </a:rPr>
              <a:t>Australopithecus</a:t>
            </a:r>
            <a:r>
              <a:rPr lang="en-US">
                <a:cs typeface="+mn-cs"/>
              </a:rPr>
              <a:t> is so pronounced that its outline can be superimposed on that of a female chimpanzee with a remarkable closeness of fit.</a:t>
            </a:r>
            <a:r>
              <a:rPr lang="ja-JP" altLang="en-US">
                <a:latin typeface="Arial"/>
                <a:cs typeface="+mn-cs"/>
              </a:rPr>
              <a:t>”</a:t>
            </a:r>
            <a:endParaRPr lang="en-US">
              <a:cs typeface="+mn-cs"/>
            </a:endParaRPr>
          </a:p>
        </p:txBody>
      </p:sp>
      <p:sp>
        <p:nvSpPr>
          <p:cNvPr id="231428" name="Text Box 4"/>
          <p:cNvSpPr txBox="1">
            <a:spLocks noChangeArrowheads="1"/>
          </p:cNvSpPr>
          <p:nvPr/>
        </p:nvSpPr>
        <p:spPr bwMode="auto">
          <a:xfrm>
            <a:off x="420688" y="1249363"/>
            <a:ext cx="81280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Joseph Weiner, </a:t>
            </a:r>
            <a:r>
              <a:rPr lang="en-US" i="1">
                <a:cs typeface="+mn-cs"/>
              </a:rPr>
              <a:t>The Natural History of Man</a:t>
            </a:r>
            <a:r>
              <a:rPr lang="en-US">
                <a:cs typeface="+mn-cs"/>
              </a:rPr>
              <a:t>, 1971, pp. 45-46.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1428"/>
                                        </p:tgtEl>
                                        <p:attrNameLst>
                                          <p:attrName>style.visibility</p:attrName>
                                        </p:attrNameLst>
                                      </p:cBhvr>
                                      <p:to>
                                        <p:strVal val="visible"/>
                                      </p:to>
                                    </p:set>
                                    <p:animEffect transition="in" filter="fade">
                                      <p:cBhvr>
                                        <p:cTn id="7" dur="500"/>
                                        <p:tgtEl>
                                          <p:spTgt spid="231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1427">
                                            <p:txEl>
                                              <p:pRg st="0" end="0"/>
                                            </p:txEl>
                                          </p:spTgt>
                                        </p:tgtEl>
                                        <p:attrNameLst>
                                          <p:attrName>style.visibility</p:attrName>
                                        </p:attrNameLst>
                                      </p:cBhvr>
                                      <p:to>
                                        <p:strVal val="visible"/>
                                      </p:to>
                                    </p:set>
                                    <p:animEffect transition="in" filter="fade">
                                      <p:cBhvr>
                                        <p:cTn id="12" dur="500"/>
                                        <p:tgtEl>
                                          <p:spTgt spid="2314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1427">
                                            <p:txEl>
                                              <p:pRg st="1" end="1"/>
                                            </p:txEl>
                                          </p:spTgt>
                                        </p:tgtEl>
                                        <p:attrNameLst>
                                          <p:attrName>style.visibility</p:attrName>
                                        </p:attrNameLst>
                                      </p:cBhvr>
                                      <p:to>
                                        <p:strVal val="visible"/>
                                      </p:to>
                                    </p:set>
                                    <p:animEffect transition="in" filter="fade">
                                      <p:cBhvr>
                                        <p:cTn id="17" dur="500"/>
                                        <p:tgtEl>
                                          <p:spTgt spid="2314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P spid="23142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a:cs typeface="+mj-cs"/>
              </a:rPr>
              <a:t>Conclusion on Lucy</a:t>
            </a:r>
          </a:p>
        </p:txBody>
      </p:sp>
      <p:sp>
        <p:nvSpPr>
          <p:cNvPr id="49155" name="Rectangle 3"/>
          <p:cNvSpPr>
            <a:spLocks noGrp="1" noChangeArrowheads="1"/>
          </p:cNvSpPr>
          <p:nvPr>
            <p:ph type="body" idx="1"/>
          </p:nvPr>
        </p:nvSpPr>
        <p:spPr>
          <a:xfrm>
            <a:off x="487363" y="2484438"/>
            <a:ext cx="8229600" cy="3521075"/>
          </a:xfrm>
        </p:spPr>
        <p:txBody>
          <a:bodyPr/>
          <a:lstStyle/>
          <a:p>
            <a:pPr marL="0" indent="0" eaLnBrk="1" hangingPunct="1">
              <a:buFont typeface="Wingdings" charset="0"/>
              <a:buNone/>
              <a:defRPr/>
            </a:pPr>
            <a:r>
              <a:rPr lang="ja-JP" altLang="en-US" dirty="0">
                <a:latin typeface="Arial"/>
                <a:cs typeface="+mn-cs"/>
              </a:rPr>
              <a:t>“</a:t>
            </a:r>
            <a:r>
              <a:rPr lang="en-US" dirty="0">
                <a:cs typeface="+mn-cs"/>
              </a:rPr>
              <a:t>Lucy seemed to be more of a promotion to convince the public that </a:t>
            </a:r>
            <a:r>
              <a:rPr lang="en-US" dirty="0" err="1">
                <a:cs typeface="+mn-cs"/>
              </a:rPr>
              <a:t>Johanson</a:t>
            </a:r>
            <a:r>
              <a:rPr lang="fr-FR" altLang="ja-JP" dirty="0">
                <a:latin typeface="Arial"/>
                <a:cs typeface="+mn-cs"/>
              </a:rPr>
              <a:t>'</a:t>
            </a:r>
            <a:r>
              <a:rPr lang="en-US" dirty="0">
                <a:cs typeface="+mn-cs"/>
              </a:rPr>
              <a:t>s fossils were more important than Richard Leakey</a:t>
            </a:r>
            <a:r>
              <a:rPr lang="fr-FR" altLang="ja-JP" dirty="0">
                <a:latin typeface="Arial"/>
                <a:cs typeface="+mn-cs"/>
              </a:rPr>
              <a:t>'</a:t>
            </a:r>
            <a:r>
              <a:rPr lang="en-US" dirty="0">
                <a:cs typeface="+mn-cs"/>
              </a:rPr>
              <a:t>s rather than an attempt to present an evenhanded assessment of current paleoanthropology.</a:t>
            </a:r>
            <a:r>
              <a:rPr lang="ja-JP" altLang="en-US" dirty="0">
                <a:latin typeface="Arial"/>
                <a:cs typeface="+mn-cs"/>
              </a:rPr>
              <a:t>”</a:t>
            </a:r>
            <a:endParaRPr lang="en-US" dirty="0">
              <a:cs typeface="+mn-cs"/>
            </a:endParaRPr>
          </a:p>
        </p:txBody>
      </p:sp>
      <p:sp>
        <p:nvSpPr>
          <p:cNvPr id="49156" name="Text Box 4"/>
          <p:cNvSpPr txBox="1">
            <a:spLocks noChangeArrowheads="1"/>
          </p:cNvSpPr>
          <p:nvPr/>
        </p:nvSpPr>
        <p:spPr bwMode="auto">
          <a:xfrm>
            <a:off x="701675" y="1477963"/>
            <a:ext cx="74818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kumimoji="1" lang="en-US">
                <a:solidFill>
                  <a:schemeClr val="tx1"/>
                </a:solidFill>
                <a:cs typeface="+mn-cs"/>
              </a:rPr>
              <a:t>William Fix, </a:t>
            </a:r>
            <a:r>
              <a:rPr kumimoji="1" lang="en-US" i="1">
                <a:solidFill>
                  <a:schemeClr val="tx1"/>
                </a:solidFill>
                <a:cs typeface="+mn-cs"/>
              </a:rPr>
              <a:t>The Bone Peddlers</a:t>
            </a:r>
            <a:r>
              <a:rPr kumimoji="1" lang="en-US">
                <a:solidFill>
                  <a:schemeClr val="tx1"/>
                </a:solidFill>
                <a:cs typeface="+mn-cs"/>
              </a:rPr>
              <a:t>, 1984, p. xxii.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dissolve">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Effect transition="in" filter="fade">
                                      <p:cBhvr>
                                        <p:cTn id="12" dur="5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49156"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8" name="Text Box 4"/>
          <p:cNvSpPr txBox="1">
            <a:spLocks noChangeArrowheads="1"/>
          </p:cNvSpPr>
          <p:nvPr/>
        </p:nvSpPr>
        <p:spPr bwMode="auto">
          <a:xfrm>
            <a:off x="841375" y="2135188"/>
            <a:ext cx="7489825" cy="155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4800" b="1">
                <a:solidFill>
                  <a:srgbClr val="000066"/>
                </a:solidFill>
                <a:effectLst>
                  <a:outerShdw blurRad="38100" dist="38100" dir="2700000" algn="tl">
                    <a:srgbClr val="DDDDDD"/>
                  </a:outerShdw>
                </a:effectLst>
                <a:cs typeface="+mn-cs"/>
              </a:rPr>
              <a:t>How Evolution Hinders Critical Thinking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pPr eaLnBrk="1" hangingPunct="1">
              <a:defRPr/>
            </a:pPr>
            <a:r>
              <a:rPr lang="en-US">
                <a:cs typeface="+mj-cs"/>
              </a:rPr>
              <a:t>Australopithecine Anatomy</a:t>
            </a:r>
          </a:p>
        </p:txBody>
      </p:sp>
      <p:sp>
        <p:nvSpPr>
          <p:cNvPr id="315395" name="Rectangle 3"/>
          <p:cNvSpPr>
            <a:spLocks noGrp="1" noChangeArrowheads="1"/>
          </p:cNvSpPr>
          <p:nvPr>
            <p:ph type="body" idx="1"/>
          </p:nvPr>
        </p:nvSpPr>
        <p:spPr>
          <a:xfrm>
            <a:off x="401638" y="2276475"/>
            <a:ext cx="8229600" cy="4198938"/>
          </a:xfrm>
        </p:spPr>
        <p:txBody>
          <a:bodyPr/>
          <a:lstStyle/>
          <a:p>
            <a:pPr marL="0" indent="0" eaLnBrk="1" hangingPunct="1">
              <a:buFont typeface="Wingdings" charset="0"/>
              <a:buNone/>
              <a:defRPr/>
            </a:pPr>
            <a:r>
              <a:rPr lang="ja-JP" altLang="en-US" sz="3600" dirty="0">
                <a:solidFill>
                  <a:schemeClr val="tx1"/>
                </a:solidFill>
                <a:latin typeface="Arial"/>
                <a:cs typeface="+mn-cs"/>
              </a:rPr>
              <a:t>“</a:t>
            </a:r>
            <a:r>
              <a:rPr lang="en-US" sz="3600" dirty="0">
                <a:solidFill>
                  <a:schemeClr val="tx1"/>
                </a:solidFill>
                <a:cs typeface="+mn-cs"/>
              </a:rPr>
              <a:t>… anatomists Jack Stern and Randall </a:t>
            </a:r>
            <a:r>
              <a:rPr lang="en-US" sz="3600" dirty="0" err="1">
                <a:solidFill>
                  <a:schemeClr val="tx1"/>
                </a:solidFill>
                <a:cs typeface="+mn-cs"/>
              </a:rPr>
              <a:t>Susman</a:t>
            </a:r>
            <a:r>
              <a:rPr lang="en-US" sz="3600" dirty="0">
                <a:solidFill>
                  <a:schemeClr val="tx1"/>
                </a:solidFill>
                <a:cs typeface="+mn-cs"/>
              </a:rPr>
              <a:t>,… described Lucy</a:t>
            </a:r>
            <a:r>
              <a:rPr lang="fr-FR" altLang="ja-JP" sz="3600" dirty="0">
                <a:solidFill>
                  <a:schemeClr val="tx1"/>
                </a:solidFill>
                <a:latin typeface="Arial"/>
                <a:cs typeface="+mn-cs"/>
              </a:rPr>
              <a:t>'</a:t>
            </a:r>
            <a:r>
              <a:rPr lang="en-US" sz="3600" dirty="0">
                <a:solidFill>
                  <a:schemeClr val="tx1"/>
                </a:solidFill>
                <a:cs typeface="+mn-cs"/>
              </a:rPr>
              <a:t>s</a:t>
            </a:r>
            <a:r>
              <a:rPr lang="en-US" sz="3600" i="1" dirty="0">
                <a:solidFill>
                  <a:schemeClr val="tx1"/>
                </a:solidFill>
                <a:cs typeface="+mn-cs"/>
              </a:rPr>
              <a:t> </a:t>
            </a:r>
            <a:r>
              <a:rPr lang="en-US" sz="3600" dirty="0">
                <a:solidFill>
                  <a:schemeClr val="tx1"/>
                </a:solidFill>
                <a:cs typeface="+mn-cs"/>
              </a:rPr>
              <a:t>hands and feet as being long and curved, typical of a tree-dwelling ape.</a:t>
            </a:r>
            <a:r>
              <a:rPr lang="ja-JP" altLang="en-US" sz="3600" dirty="0">
                <a:solidFill>
                  <a:schemeClr val="tx1"/>
                </a:solidFill>
                <a:latin typeface="Arial"/>
                <a:cs typeface="+mn-cs"/>
              </a:rPr>
              <a:t>”</a:t>
            </a:r>
            <a:endParaRPr lang="en-US" sz="3600" dirty="0">
              <a:cs typeface="+mn-cs"/>
            </a:endParaRPr>
          </a:p>
        </p:txBody>
      </p:sp>
      <p:sp>
        <p:nvSpPr>
          <p:cNvPr id="315396" name="Text Box 4"/>
          <p:cNvSpPr txBox="1">
            <a:spLocks noChangeArrowheads="1"/>
          </p:cNvSpPr>
          <p:nvPr/>
        </p:nvSpPr>
        <p:spPr bwMode="auto">
          <a:xfrm>
            <a:off x="720725" y="1193800"/>
            <a:ext cx="7712075" cy="90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lnSpc>
                <a:spcPct val="95000"/>
              </a:lnSpc>
              <a:spcBef>
                <a:spcPct val="50000"/>
              </a:spcBef>
              <a:defRPr/>
            </a:pPr>
            <a:r>
              <a:rPr lang="en-US">
                <a:solidFill>
                  <a:schemeClr val="tx1"/>
                </a:solidFill>
                <a:cs typeface="+mn-cs"/>
              </a:rPr>
              <a:t>Richard Milton, </a:t>
            </a:r>
            <a:r>
              <a:rPr lang="en-US" i="1">
                <a:solidFill>
                  <a:schemeClr val="tx1"/>
                </a:solidFill>
                <a:cs typeface="+mn-cs"/>
              </a:rPr>
              <a:t>Shattering the Myths of Darwinism</a:t>
            </a:r>
            <a:r>
              <a:rPr lang="en-US">
                <a:solidFill>
                  <a:schemeClr val="tx1"/>
                </a:solidFill>
                <a:cs typeface="+mn-cs"/>
              </a:rPr>
              <a:t>, 1997, p. 207.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5396"/>
                                        </p:tgtEl>
                                        <p:attrNameLst>
                                          <p:attrName>style.visibility</p:attrName>
                                        </p:attrNameLst>
                                      </p:cBhvr>
                                      <p:to>
                                        <p:strVal val="visible"/>
                                      </p:to>
                                    </p:set>
                                    <p:animEffect transition="in" filter="fade">
                                      <p:cBhvr>
                                        <p:cTn id="7" dur="500"/>
                                        <p:tgtEl>
                                          <p:spTgt spid="315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5395"/>
                                        </p:tgtEl>
                                        <p:attrNameLst>
                                          <p:attrName>style.visibility</p:attrName>
                                        </p:attrNameLst>
                                      </p:cBhvr>
                                      <p:to>
                                        <p:strVal val="visible"/>
                                      </p:to>
                                    </p:set>
                                    <p:animEffect transition="in" filter="fade">
                                      <p:cBhvr>
                                        <p:cTn id="12" dur="500"/>
                                        <p:tgtEl>
                                          <p:spTgt spid="315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p:bldP spid="31539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eaLnBrk="1" hangingPunct="1">
              <a:defRPr/>
            </a:pPr>
            <a:r>
              <a:rPr lang="en-US">
                <a:cs typeface="+mj-cs"/>
              </a:rPr>
              <a:t>Australopithecine Anatomy</a:t>
            </a:r>
          </a:p>
        </p:txBody>
      </p:sp>
      <p:sp>
        <p:nvSpPr>
          <p:cNvPr id="340995" name="Rectangle 3"/>
          <p:cNvSpPr>
            <a:spLocks noGrp="1" noChangeArrowheads="1"/>
          </p:cNvSpPr>
          <p:nvPr>
            <p:ph type="body" idx="1"/>
          </p:nvPr>
        </p:nvSpPr>
        <p:spPr>
          <a:xfrm>
            <a:off x="428625" y="2798763"/>
            <a:ext cx="8418513" cy="3119437"/>
          </a:xfrm>
        </p:spPr>
        <p:txBody>
          <a:bodyPr/>
          <a:lstStyle/>
          <a:p>
            <a:pPr marL="0" indent="0" eaLnBrk="1" hangingPunct="1">
              <a:buFont typeface="Wingdings" charset="0"/>
              <a:buNone/>
              <a:defRPr/>
            </a:pPr>
            <a:r>
              <a:rPr lang="ja-JP" altLang="en-US" dirty="0">
                <a:latin typeface="Arial"/>
                <a:cs typeface="+mn-cs"/>
              </a:rPr>
              <a:t>“</a:t>
            </a:r>
            <a:r>
              <a:rPr lang="en-US" dirty="0" err="1">
                <a:cs typeface="+mn-cs"/>
              </a:rPr>
              <a:t>Menton</a:t>
            </a:r>
            <a:r>
              <a:rPr lang="en-US" dirty="0">
                <a:cs typeface="+mn-cs"/>
              </a:rPr>
              <a:t> cites evolutionary sources which show that creatures in this species had hands and feet which were </a:t>
            </a:r>
            <a:r>
              <a:rPr lang="fr-FR" dirty="0">
                <a:cs typeface="+mn-cs"/>
              </a:rPr>
              <a:t>'</a:t>
            </a:r>
            <a:r>
              <a:rPr lang="en-US" dirty="0">
                <a:cs typeface="+mn-cs"/>
              </a:rPr>
              <a:t>not at all like human hands and feet; rather, they have long curved fingers and toes</a:t>
            </a:r>
            <a:r>
              <a:rPr lang="fr-FR" dirty="0">
                <a:cs typeface="+mn-cs"/>
              </a:rPr>
              <a:t>'</a:t>
            </a:r>
            <a:r>
              <a:rPr lang="en-US" dirty="0">
                <a:cs typeface="+mn-cs"/>
              </a:rPr>
              <a:t>—even more so than apes today that live mostly in the trees.</a:t>
            </a:r>
            <a:r>
              <a:rPr lang="ja-JP" altLang="en-US" dirty="0">
                <a:latin typeface="Arial"/>
                <a:cs typeface="+mn-cs"/>
              </a:rPr>
              <a:t>”</a:t>
            </a:r>
            <a:endParaRPr lang="en-US" dirty="0">
              <a:cs typeface="+mn-cs"/>
            </a:endParaRPr>
          </a:p>
        </p:txBody>
      </p:sp>
      <p:sp>
        <p:nvSpPr>
          <p:cNvPr id="340996" name="Text Box 4"/>
          <p:cNvSpPr txBox="1">
            <a:spLocks noChangeArrowheads="1"/>
          </p:cNvSpPr>
          <p:nvPr/>
        </p:nvSpPr>
        <p:spPr bwMode="auto">
          <a:xfrm>
            <a:off x="247650" y="1233488"/>
            <a:ext cx="8636000" cy="137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David Menton, Ph.D. Cell Biology, Biomedical research technician at Mayo, and 34 years Professor of Human Anatomy  </a:t>
            </a:r>
          </a:p>
        </p:txBody>
      </p:sp>
      <p:sp>
        <p:nvSpPr>
          <p:cNvPr id="340997" name="Text Box 5"/>
          <p:cNvSpPr txBox="1">
            <a:spLocks noChangeArrowheads="1"/>
          </p:cNvSpPr>
          <p:nvPr/>
        </p:nvSpPr>
        <p:spPr bwMode="auto">
          <a:xfrm>
            <a:off x="522288" y="6081713"/>
            <a:ext cx="775017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i="1">
                <a:cs typeface="+mn-cs"/>
              </a:rPr>
              <a:t>Creation ex nihilo</a:t>
            </a:r>
            <a:r>
              <a:rPr lang="en-US">
                <a:cs typeface="+mn-cs"/>
              </a:rPr>
              <a:t>, Dec 1996, p. 52.</a:t>
            </a:r>
            <a:endParaRPr lang="en-US" i="1">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0996"/>
                                        </p:tgtEl>
                                        <p:attrNameLst>
                                          <p:attrName>style.visibility</p:attrName>
                                        </p:attrNameLst>
                                      </p:cBhvr>
                                      <p:to>
                                        <p:strVal val="visible"/>
                                      </p:to>
                                    </p:set>
                                    <p:animEffect transition="in" filter="fade">
                                      <p:cBhvr>
                                        <p:cTn id="7" dur="500"/>
                                        <p:tgtEl>
                                          <p:spTgt spid="340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0995">
                                            <p:txEl>
                                              <p:pRg st="0" end="0"/>
                                            </p:txEl>
                                          </p:spTgt>
                                        </p:tgtEl>
                                        <p:attrNameLst>
                                          <p:attrName>style.visibility</p:attrName>
                                        </p:attrNameLst>
                                      </p:cBhvr>
                                      <p:to>
                                        <p:strVal val="visible"/>
                                      </p:to>
                                    </p:set>
                                    <p:animEffect transition="in" filter="fade">
                                      <p:cBhvr>
                                        <p:cTn id="12" dur="500"/>
                                        <p:tgtEl>
                                          <p:spTgt spid="340995">
                                            <p:txEl>
                                              <p:pRg st="0" end="0"/>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40997"/>
                                        </p:tgtEl>
                                        <p:attrNameLst>
                                          <p:attrName>style.visibility</p:attrName>
                                        </p:attrNameLst>
                                      </p:cBhvr>
                                      <p:to>
                                        <p:strVal val="visible"/>
                                      </p:to>
                                    </p:set>
                                    <p:animEffect transition="in" filter="fade">
                                      <p:cBhvr>
                                        <p:cTn id="16" dur="500"/>
                                        <p:tgtEl>
                                          <p:spTgt spid="340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p:bldP spid="340996" grpId="0"/>
      <p:bldP spid="34099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Text Box 4"/>
          <p:cNvSpPr txBox="1">
            <a:spLocks noChangeArrowheads="1"/>
          </p:cNvSpPr>
          <p:nvPr/>
        </p:nvSpPr>
        <p:spPr bwMode="auto">
          <a:xfrm>
            <a:off x="263525" y="1144588"/>
            <a:ext cx="4011613" cy="228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lnSpc>
                <a:spcPct val="90000"/>
              </a:lnSpc>
              <a:spcBef>
                <a:spcPct val="50000"/>
              </a:spcBef>
              <a:defRPr/>
            </a:pPr>
            <a:r>
              <a:rPr lang="en-US" sz="3200">
                <a:solidFill>
                  <a:schemeClr val="tx1"/>
                </a:solidFill>
                <a:cs typeface="+mn-cs"/>
              </a:rPr>
              <a:t>Drawing from</a:t>
            </a:r>
            <a:r>
              <a:rPr lang="en-US" sz="3200" i="1">
                <a:solidFill>
                  <a:schemeClr val="tx1"/>
                </a:solidFill>
                <a:cs typeface="+mn-cs"/>
              </a:rPr>
              <a:t> Life: The Science of Biology</a:t>
            </a:r>
            <a:r>
              <a:rPr lang="en-US" sz="3200">
                <a:solidFill>
                  <a:schemeClr val="tx1"/>
                </a:solidFill>
                <a:cs typeface="+mn-cs"/>
              </a:rPr>
              <a:t>, Purves, Orians, and Heller, 1992, p. 604.</a:t>
            </a:r>
            <a:endParaRPr lang="en-US" sz="3200" i="1">
              <a:solidFill>
                <a:schemeClr val="tx1"/>
              </a:solidFill>
              <a:cs typeface="+mn-cs"/>
            </a:endParaRPr>
          </a:p>
        </p:txBody>
      </p:sp>
      <p:pic>
        <p:nvPicPr>
          <p:cNvPr id="278533" name="Picture 5" descr="Lucys fee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73513" y="1454150"/>
            <a:ext cx="4846637" cy="4668838"/>
          </a:xfrm>
          <a:prstGeom prst="rect">
            <a:avLst/>
          </a:prstGeom>
          <a:noFill/>
          <a:ln w="38100">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278534" name="Line 6"/>
          <p:cNvSpPr>
            <a:spLocks noChangeShapeType="1"/>
          </p:cNvSpPr>
          <p:nvPr/>
        </p:nvSpPr>
        <p:spPr bwMode="auto">
          <a:xfrm>
            <a:off x="3036888" y="2940050"/>
            <a:ext cx="1392237" cy="2001838"/>
          </a:xfrm>
          <a:prstGeom prst="line">
            <a:avLst/>
          </a:prstGeom>
          <a:noFill/>
          <a:ln w="76200">
            <a:solidFill>
              <a:srgbClr val="FF3300"/>
            </a:solidFill>
            <a:round/>
            <a:headEnd/>
            <a:tailEnd type="triangle" w="med" len="med"/>
          </a:ln>
          <a:effectLst>
            <a:outerShdw blurRad="63500" dist="38099" dir="2700000" algn="ctr" rotWithShape="0">
              <a:srgbClr val="000000">
                <a:alpha val="74998"/>
              </a:srgbClr>
            </a:outerShdw>
          </a:effectLst>
          <a:extLst>
            <a:ext uri="{909E8E84-426E-40dd-AFC4-6F175D3DCCD1}">
              <a14:hiddenFill xmlns:a14="http://schemas.microsoft.com/office/drawing/2010/main" xmlns="">
                <a:noFill/>
              </a14:hiddenFill>
            </a:ext>
          </a:extLst>
        </p:spPr>
        <p:txBody>
          <a:bodyPr/>
          <a:lstStyle/>
          <a:p>
            <a:pPr>
              <a:defRPr/>
            </a:pPr>
            <a:endParaRPr lang="en-US">
              <a:cs typeface="+mn-cs"/>
            </a:endParaRPr>
          </a:p>
        </p:txBody>
      </p:sp>
      <p:sp>
        <p:nvSpPr>
          <p:cNvPr id="278535" name="Rectangle 7"/>
          <p:cNvSpPr>
            <a:spLocks noGrp="1" noChangeArrowheads="1"/>
          </p:cNvSpPr>
          <p:nvPr>
            <p:ph type="title"/>
          </p:nvPr>
        </p:nvSpPr>
        <p:spPr/>
        <p:txBody>
          <a:bodyPr/>
          <a:lstStyle/>
          <a:p>
            <a:pPr eaLnBrk="1" hangingPunct="1">
              <a:defRPr/>
            </a:pPr>
            <a:r>
              <a:rPr lang="en-US">
                <a:cs typeface="+mj-cs"/>
              </a:rPr>
              <a:t>Lucy: What Nice Feet You Have</a:t>
            </a:r>
          </a:p>
        </p:txBody>
      </p:sp>
      <p:pic>
        <p:nvPicPr>
          <p:cNvPr id="278541" name="Picture 13" descr="lucy foot"/>
          <p:cNvPicPr>
            <a:picLocks noChangeAspect="1" noChangeArrowheads="1"/>
          </p:cNvPicPr>
          <p:nvPr/>
        </p:nvPicPr>
        <p:blipFill>
          <a:blip r:embed="rId3">
            <a:lum bright="12000" contrast="-4000"/>
            <a:extLst>
              <a:ext uri="{28A0092B-C50C-407E-A947-70E740481C1C}">
                <a14:useLocalDpi xmlns:a14="http://schemas.microsoft.com/office/drawing/2010/main"/>
              </a:ext>
            </a:extLst>
          </a:blip>
          <a:srcRect/>
          <a:stretch>
            <a:fillRect/>
          </a:stretch>
        </p:blipFill>
        <p:spPr bwMode="auto">
          <a:xfrm>
            <a:off x="287338" y="3825875"/>
            <a:ext cx="1995487" cy="2714625"/>
          </a:xfrm>
          <a:prstGeom prst="rect">
            <a:avLst/>
          </a:prstGeom>
          <a:noFill/>
          <a:ln w="2857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78544" name="Group 16"/>
          <p:cNvGrpSpPr>
            <a:grpSpLocks/>
          </p:cNvGrpSpPr>
          <p:nvPr/>
        </p:nvGrpSpPr>
        <p:grpSpPr bwMode="auto">
          <a:xfrm>
            <a:off x="2046288" y="6111875"/>
            <a:ext cx="5646737" cy="519113"/>
            <a:chOff x="1289" y="3850"/>
            <a:chExt cx="3557" cy="327"/>
          </a:xfrm>
        </p:grpSpPr>
        <p:sp>
          <p:nvSpPr>
            <p:cNvPr id="278538" name="Text Box 10"/>
            <p:cNvSpPr txBox="1">
              <a:spLocks noChangeArrowheads="1"/>
            </p:cNvSpPr>
            <p:nvPr/>
          </p:nvSpPr>
          <p:spPr bwMode="auto">
            <a:xfrm>
              <a:off x="1848" y="3850"/>
              <a:ext cx="299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St Louis zoo replica of Lucy</a:t>
              </a:r>
            </a:p>
          </p:txBody>
        </p:sp>
        <p:sp>
          <p:nvSpPr>
            <p:cNvPr id="278543" name="Freeform 15"/>
            <p:cNvSpPr>
              <a:spLocks/>
            </p:cNvSpPr>
            <p:nvPr/>
          </p:nvSpPr>
          <p:spPr bwMode="auto">
            <a:xfrm>
              <a:off x="1289" y="3922"/>
              <a:ext cx="576" cy="83"/>
            </a:xfrm>
            <a:custGeom>
              <a:avLst/>
              <a:gdLst>
                <a:gd name="T0" fmla="*/ 576 w 576"/>
                <a:gd name="T1" fmla="*/ 83 h 83"/>
                <a:gd name="T2" fmla="*/ 284 w 576"/>
                <a:gd name="T3" fmla="*/ 64 h 83"/>
                <a:gd name="T4" fmla="*/ 0 w 576"/>
                <a:gd name="T5" fmla="*/ 0 h 83"/>
              </a:gdLst>
              <a:ahLst/>
              <a:cxnLst>
                <a:cxn ang="0">
                  <a:pos x="T0" y="T1"/>
                </a:cxn>
                <a:cxn ang="0">
                  <a:pos x="T2" y="T3"/>
                </a:cxn>
                <a:cxn ang="0">
                  <a:pos x="T4" y="T5"/>
                </a:cxn>
              </a:cxnLst>
              <a:rect l="0" t="0" r="r" b="b"/>
              <a:pathLst>
                <a:path w="576" h="83">
                  <a:moveTo>
                    <a:pt x="576" y="83"/>
                  </a:moveTo>
                  <a:cubicBezTo>
                    <a:pt x="527" y="82"/>
                    <a:pt x="380" y="78"/>
                    <a:pt x="284" y="64"/>
                  </a:cubicBezTo>
                  <a:cubicBezTo>
                    <a:pt x="188" y="50"/>
                    <a:pt x="47" y="11"/>
                    <a:pt x="0" y="0"/>
                  </a:cubicBezTo>
                </a:path>
              </a:pathLst>
            </a:custGeom>
            <a:noFill/>
            <a:ln w="76200" cmpd="sng">
              <a:solidFill>
                <a:srgbClr val="FF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278533"/>
                                        </p:tgtEl>
                                        <p:attrNameLst>
                                          <p:attrName>style.visibility</p:attrName>
                                        </p:attrNameLst>
                                      </p:cBhvr>
                                      <p:to>
                                        <p:strVal val="visible"/>
                                      </p:to>
                                    </p:set>
                                    <p:anim calcmode="lin" valueType="num">
                                      <p:cBhvr>
                                        <p:cTn id="7" dur="250" decel="50000" fill="hold">
                                          <p:stCondLst>
                                            <p:cond delay="0"/>
                                          </p:stCondLst>
                                        </p:cTn>
                                        <p:tgtEl>
                                          <p:spTgt spid="278533"/>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78533"/>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78533"/>
                                        </p:tgtEl>
                                        <p:attrNameLst>
                                          <p:attrName>ppt_w</p:attrName>
                                        </p:attrNameLst>
                                      </p:cBhvr>
                                      <p:tavLst>
                                        <p:tav tm="0">
                                          <p:val>
                                            <p:strVal val="#ppt_w*.05"/>
                                          </p:val>
                                        </p:tav>
                                        <p:tav tm="100000">
                                          <p:val>
                                            <p:strVal val="#ppt_w"/>
                                          </p:val>
                                        </p:tav>
                                      </p:tavLst>
                                    </p:anim>
                                    <p:anim calcmode="lin" valueType="num">
                                      <p:cBhvr>
                                        <p:cTn id="10" dur="500" fill="hold"/>
                                        <p:tgtEl>
                                          <p:spTgt spid="278533"/>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78533"/>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78533"/>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78533"/>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78533"/>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78532"/>
                                        </p:tgtEl>
                                        <p:attrNameLst>
                                          <p:attrName>style.visibility</p:attrName>
                                        </p:attrNameLst>
                                      </p:cBhvr>
                                      <p:to>
                                        <p:strVal val="visible"/>
                                      </p:to>
                                    </p:set>
                                    <p:animEffect transition="in" filter="fade">
                                      <p:cBhvr>
                                        <p:cTn id="18" dur="500"/>
                                        <p:tgtEl>
                                          <p:spTgt spid="278532"/>
                                        </p:tgtEl>
                                      </p:cBhvr>
                                    </p:animEffect>
                                  </p:childTnLst>
                                </p:cTn>
                              </p:par>
                            </p:childTnLst>
                          </p:cTn>
                        </p:par>
                        <p:par>
                          <p:cTn id="19" fill="hold" nodeType="afterGroup">
                            <p:stCondLst>
                              <p:cond delay="1000"/>
                            </p:stCondLst>
                            <p:childTnLst>
                              <p:par>
                                <p:cTn id="20" presetID="22" presetClass="entr" presetSubtype="8" fill="hold" nodeType="afterEffect">
                                  <p:stCondLst>
                                    <p:cond delay="0"/>
                                  </p:stCondLst>
                                  <p:childTnLst>
                                    <p:set>
                                      <p:cBhvr>
                                        <p:cTn id="21" dur="1" fill="hold">
                                          <p:stCondLst>
                                            <p:cond delay="0"/>
                                          </p:stCondLst>
                                        </p:cTn>
                                        <p:tgtEl>
                                          <p:spTgt spid="278534"/>
                                        </p:tgtEl>
                                        <p:attrNameLst>
                                          <p:attrName>style.visibility</p:attrName>
                                        </p:attrNameLst>
                                      </p:cBhvr>
                                      <p:to>
                                        <p:strVal val="visible"/>
                                      </p:to>
                                    </p:set>
                                    <p:animEffect transition="in" filter="wipe(left)">
                                      <p:cBhvr>
                                        <p:cTn id="22" dur="500"/>
                                        <p:tgtEl>
                                          <p:spTgt spid="2785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78541"/>
                                        </p:tgtEl>
                                        <p:attrNameLst>
                                          <p:attrName>style.visibility</p:attrName>
                                        </p:attrNameLst>
                                      </p:cBhvr>
                                      <p:to>
                                        <p:strVal val="visible"/>
                                      </p:to>
                                    </p:set>
                                    <p:animEffect transition="in" filter="fade">
                                      <p:cBhvr>
                                        <p:cTn id="27" dur="500"/>
                                        <p:tgtEl>
                                          <p:spTgt spid="278541"/>
                                        </p:tgtEl>
                                      </p:cBhvr>
                                    </p:animEffect>
                                  </p:childTnLst>
                                </p:cTn>
                              </p:par>
                            </p:childTnLst>
                          </p:cTn>
                        </p:par>
                        <p:par>
                          <p:cTn id="28" fill="hold" nodeType="afterGroup">
                            <p:stCondLst>
                              <p:cond delay="500"/>
                            </p:stCondLst>
                            <p:childTnLst>
                              <p:par>
                                <p:cTn id="29" presetID="22" presetClass="entr" presetSubtype="2" fill="hold" nodeType="afterEffect">
                                  <p:stCondLst>
                                    <p:cond delay="0"/>
                                  </p:stCondLst>
                                  <p:childTnLst>
                                    <p:set>
                                      <p:cBhvr>
                                        <p:cTn id="30" dur="1" fill="hold">
                                          <p:stCondLst>
                                            <p:cond delay="0"/>
                                          </p:stCondLst>
                                        </p:cTn>
                                        <p:tgtEl>
                                          <p:spTgt spid="278544"/>
                                        </p:tgtEl>
                                        <p:attrNameLst>
                                          <p:attrName>style.visibility</p:attrName>
                                        </p:attrNameLst>
                                      </p:cBhvr>
                                      <p:to>
                                        <p:strVal val="visible"/>
                                      </p:to>
                                    </p:set>
                                    <p:animEffect transition="in" filter="wipe(right)">
                                      <p:cBhvr>
                                        <p:cTn id="31" dur="500"/>
                                        <p:tgtEl>
                                          <p:spTgt spid="278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defRPr/>
            </a:pPr>
            <a:r>
              <a:rPr lang="en-US">
                <a:cs typeface="+mj-cs"/>
              </a:rPr>
              <a:t>Apes and Humans – a Test</a:t>
            </a:r>
          </a:p>
        </p:txBody>
      </p:sp>
      <p:grpSp>
        <p:nvGrpSpPr>
          <p:cNvPr id="232451" name="Group 3"/>
          <p:cNvGrpSpPr>
            <a:grpSpLocks/>
          </p:cNvGrpSpPr>
          <p:nvPr/>
        </p:nvGrpSpPr>
        <p:grpSpPr bwMode="auto">
          <a:xfrm>
            <a:off x="2814638" y="1519238"/>
            <a:ext cx="3556000" cy="3557587"/>
            <a:chOff x="1874" y="1222"/>
            <a:chExt cx="2240" cy="2241"/>
          </a:xfrm>
        </p:grpSpPr>
        <p:grpSp>
          <p:nvGrpSpPr>
            <p:cNvPr id="69638" name="Group 4"/>
            <p:cNvGrpSpPr>
              <a:grpSpLocks/>
            </p:cNvGrpSpPr>
            <p:nvPr/>
          </p:nvGrpSpPr>
          <p:grpSpPr bwMode="auto">
            <a:xfrm>
              <a:off x="1891" y="1222"/>
              <a:ext cx="2220" cy="2241"/>
              <a:chOff x="3509" y="1121"/>
              <a:chExt cx="1791" cy="1812"/>
            </a:xfrm>
          </p:grpSpPr>
          <p:pic>
            <p:nvPicPr>
              <p:cNvPr id="69640" name="Picture 5" descr="004 Chimp-man feet"/>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9" y="1121"/>
                <a:ext cx="1785" cy="1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9641" name="Group 6"/>
              <p:cNvGrpSpPr>
                <a:grpSpLocks/>
              </p:cNvGrpSpPr>
              <p:nvPr/>
            </p:nvGrpSpPr>
            <p:grpSpPr bwMode="auto">
              <a:xfrm>
                <a:off x="4109" y="2408"/>
                <a:ext cx="526" cy="454"/>
                <a:chOff x="4109" y="2408"/>
                <a:chExt cx="526" cy="454"/>
              </a:xfrm>
            </p:grpSpPr>
            <p:sp>
              <p:nvSpPr>
                <p:cNvPr id="232455" name="Rectangle 7"/>
                <p:cNvSpPr>
                  <a:spLocks noChangeArrowheads="1"/>
                </p:cNvSpPr>
                <p:nvPr/>
              </p:nvSpPr>
              <p:spPr bwMode="auto">
                <a:xfrm>
                  <a:off x="4242" y="2651"/>
                  <a:ext cx="393" cy="211"/>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56" name="Rectangle 8"/>
                <p:cNvSpPr>
                  <a:spLocks noChangeArrowheads="1"/>
                </p:cNvSpPr>
                <p:nvPr/>
              </p:nvSpPr>
              <p:spPr bwMode="auto">
                <a:xfrm>
                  <a:off x="4109" y="2408"/>
                  <a:ext cx="393" cy="211"/>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32457" name="Rectangle 9"/>
              <p:cNvSpPr>
                <a:spLocks noChangeArrowheads="1"/>
              </p:cNvSpPr>
              <p:nvPr/>
            </p:nvSpPr>
            <p:spPr bwMode="auto">
              <a:xfrm>
                <a:off x="3990" y="2868"/>
                <a:ext cx="1310" cy="6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58" name="Rectangle 10"/>
              <p:cNvSpPr>
                <a:spLocks noChangeArrowheads="1"/>
              </p:cNvSpPr>
              <p:nvPr/>
            </p:nvSpPr>
            <p:spPr bwMode="auto">
              <a:xfrm>
                <a:off x="3513" y="2871"/>
                <a:ext cx="189" cy="5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32459" name="Rectangle 11"/>
            <p:cNvSpPr>
              <a:spLocks noChangeArrowheads="1"/>
            </p:cNvSpPr>
            <p:nvPr/>
          </p:nvSpPr>
          <p:spPr bwMode="auto">
            <a:xfrm>
              <a:off x="1874" y="1225"/>
              <a:ext cx="2240" cy="2231"/>
            </a:xfrm>
            <a:prstGeom prst="rect">
              <a:avLst/>
            </a:prstGeom>
            <a:noFill/>
            <a:ln w="38100">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32460" name="Text Box 12"/>
          <p:cNvSpPr txBox="1">
            <a:spLocks noChangeArrowheads="1"/>
          </p:cNvSpPr>
          <p:nvPr/>
        </p:nvSpPr>
        <p:spPr bwMode="auto">
          <a:xfrm>
            <a:off x="1552575" y="5121275"/>
            <a:ext cx="60674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cs typeface="+mn-cs"/>
              </a:rPr>
              <a:t>Which footprint is human?</a:t>
            </a:r>
          </a:p>
        </p:txBody>
      </p:sp>
      <p:sp>
        <p:nvSpPr>
          <p:cNvPr id="232461" name="Freeform 13"/>
          <p:cNvSpPr>
            <a:spLocks/>
          </p:cNvSpPr>
          <p:nvPr/>
        </p:nvSpPr>
        <p:spPr bwMode="auto">
          <a:xfrm>
            <a:off x="1450975" y="3265488"/>
            <a:ext cx="1757363" cy="654050"/>
          </a:xfrm>
          <a:custGeom>
            <a:avLst/>
            <a:gdLst>
              <a:gd name="T0" fmla="*/ 0 w 1107"/>
              <a:gd name="T1" fmla="*/ 412 h 412"/>
              <a:gd name="T2" fmla="*/ 384 w 1107"/>
              <a:gd name="T3" fmla="*/ 101 h 412"/>
              <a:gd name="T4" fmla="*/ 1107 w 1107"/>
              <a:gd name="T5" fmla="*/ 0 h 412"/>
            </a:gdLst>
            <a:ahLst/>
            <a:cxnLst>
              <a:cxn ang="0">
                <a:pos x="T0" y="T1"/>
              </a:cxn>
              <a:cxn ang="0">
                <a:pos x="T2" y="T3"/>
              </a:cxn>
              <a:cxn ang="0">
                <a:pos x="T4" y="T5"/>
              </a:cxn>
            </a:cxnLst>
            <a:rect l="0" t="0" r="r" b="b"/>
            <a:pathLst>
              <a:path w="1107" h="412">
                <a:moveTo>
                  <a:pt x="0" y="412"/>
                </a:moveTo>
                <a:cubicBezTo>
                  <a:pt x="99" y="291"/>
                  <a:pt x="199" y="170"/>
                  <a:pt x="384" y="101"/>
                </a:cubicBezTo>
                <a:cubicBezTo>
                  <a:pt x="569" y="32"/>
                  <a:pt x="987" y="17"/>
                  <a:pt x="1107" y="0"/>
                </a:cubicBezTo>
              </a:path>
            </a:pathLst>
          </a:custGeom>
          <a:noFill/>
          <a:ln w="76200" cmpd="sng">
            <a:solidFill>
              <a:srgbClr val="FF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2462" name="Text Box 14"/>
          <p:cNvSpPr txBox="1">
            <a:spLocks noChangeArrowheads="1"/>
          </p:cNvSpPr>
          <p:nvPr/>
        </p:nvSpPr>
        <p:spPr bwMode="auto">
          <a:xfrm>
            <a:off x="608013" y="3775075"/>
            <a:ext cx="18288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solidFill>
                  <a:srgbClr val="000066"/>
                </a:solidFill>
                <a:effectLst>
                  <a:outerShdw blurRad="38100" dist="38100" dir="2700000" algn="tl">
                    <a:srgbClr val="DDDDDD"/>
                  </a:outerShdw>
                </a:effectLst>
                <a:cs typeface="+mn-cs"/>
              </a:rPr>
              <a:t>Human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32451"/>
                                        </p:tgtEl>
                                        <p:attrNameLst>
                                          <p:attrName>style.visibility</p:attrName>
                                        </p:attrNameLst>
                                      </p:cBhvr>
                                      <p:to>
                                        <p:strVal val="visible"/>
                                      </p:to>
                                    </p:set>
                                    <p:animEffect transition="in" filter="fade">
                                      <p:cBhvr>
                                        <p:cTn id="7" dur="500"/>
                                        <p:tgtEl>
                                          <p:spTgt spid="23245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2460"/>
                                        </p:tgtEl>
                                        <p:attrNameLst>
                                          <p:attrName>style.visibility</p:attrName>
                                        </p:attrNameLst>
                                      </p:cBhvr>
                                      <p:to>
                                        <p:strVal val="visible"/>
                                      </p:to>
                                    </p:set>
                                    <p:animEffect transition="in" filter="fade">
                                      <p:cBhvr>
                                        <p:cTn id="11" dur="500"/>
                                        <p:tgtEl>
                                          <p:spTgt spid="2324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2462"/>
                                        </p:tgtEl>
                                        <p:attrNameLst>
                                          <p:attrName>style.visibility</p:attrName>
                                        </p:attrNameLst>
                                      </p:cBhvr>
                                      <p:to>
                                        <p:strVal val="visible"/>
                                      </p:to>
                                    </p:set>
                                    <p:animEffect transition="in" filter="fade">
                                      <p:cBhvr>
                                        <p:cTn id="16" dur="500"/>
                                        <p:tgtEl>
                                          <p:spTgt spid="232462"/>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232461"/>
                                        </p:tgtEl>
                                        <p:attrNameLst>
                                          <p:attrName>style.visibility</p:attrName>
                                        </p:attrNameLst>
                                      </p:cBhvr>
                                      <p:to>
                                        <p:strVal val="visible"/>
                                      </p:to>
                                    </p:set>
                                    <p:animEffect transition="in" filter="wipe(left)">
                                      <p:cBhvr>
                                        <p:cTn id="20" dur="1000"/>
                                        <p:tgtEl>
                                          <p:spTgt spid="232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0" grpId="0"/>
      <p:bldP spid="23246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4"/>
          <p:cNvSpPr>
            <a:spLocks noGrp="1" noChangeArrowheads="1"/>
          </p:cNvSpPr>
          <p:nvPr>
            <p:ph type="title"/>
          </p:nvPr>
        </p:nvSpPr>
        <p:spPr/>
        <p:txBody>
          <a:bodyPr/>
          <a:lstStyle/>
          <a:p>
            <a:pPr eaLnBrk="1" hangingPunct="1">
              <a:defRPr/>
            </a:pPr>
            <a:r>
              <a:rPr lang="en-US">
                <a:cs typeface="+mj-cs"/>
              </a:rPr>
              <a:t>Laetoli Footprints</a:t>
            </a:r>
          </a:p>
        </p:txBody>
      </p:sp>
      <p:pic>
        <p:nvPicPr>
          <p:cNvPr id="71682" name="Picture 8" descr="laetoli footprin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5738" y="2832100"/>
            <a:ext cx="2459037" cy="3841750"/>
          </a:xfrm>
          <a:prstGeom prst="rect">
            <a:avLst/>
          </a:prstGeom>
          <a:noFill/>
          <a:ln w="2857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210955" name="Text Box 11"/>
          <p:cNvSpPr txBox="1">
            <a:spLocks noChangeArrowheads="1"/>
          </p:cNvSpPr>
          <p:nvPr/>
        </p:nvSpPr>
        <p:spPr bwMode="auto">
          <a:xfrm>
            <a:off x="219075" y="1112838"/>
            <a:ext cx="8199438" cy="155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cs typeface="+mn-cs"/>
              </a:rPr>
              <a:t>Footprints discovered in 1978 in Laetoli, Tanzania. The footprints were dated at 3.5 million years old.</a:t>
            </a:r>
          </a:p>
        </p:txBody>
      </p:sp>
      <p:sp>
        <p:nvSpPr>
          <p:cNvPr id="210957" name="AutoShape 13"/>
          <p:cNvSpPr>
            <a:spLocks noChangeArrowheads="1"/>
          </p:cNvSpPr>
          <p:nvPr/>
        </p:nvSpPr>
        <p:spPr bwMode="auto">
          <a:xfrm>
            <a:off x="4572000" y="3733800"/>
            <a:ext cx="3984625" cy="1347788"/>
          </a:xfrm>
          <a:prstGeom prst="roundRect">
            <a:avLst>
              <a:gd name="adj" fmla="val 16667"/>
            </a:avLst>
          </a:prstGeom>
          <a:solidFill>
            <a:schemeClr val="bg1"/>
          </a:solidFill>
          <a:ln w="38100">
            <a:solidFill>
              <a:srgbClr val="000066"/>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cs typeface="+mn-cs"/>
              </a:rPr>
              <a:t>Who made these footprints?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0955"/>
                                        </p:tgtEl>
                                        <p:attrNameLst>
                                          <p:attrName>style.visibility</p:attrName>
                                        </p:attrNameLst>
                                      </p:cBhvr>
                                      <p:to>
                                        <p:strVal val="visible"/>
                                      </p:to>
                                    </p:set>
                                    <p:animEffect transition="in" filter="fade">
                                      <p:cBhvr>
                                        <p:cTn id="7" dur="500"/>
                                        <p:tgtEl>
                                          <p:spTgt spid="2109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0957"/>
                                        </p:tgtEl>
                                        <p:attrNameLst>
                                          <p:attrName>style.visibility</p:attrName>
                                        </p:attrNameLst>
                                      </p:cBhvr>
                                      <p:to>
                                        <p:strVal val="visible"/>
                                      </p:to>
                                    </p:set>
                                    <p:animEffect transition="in" filter="fade">
                                      <p:cBhvr>
                                        <p:cTn id="12" dur="500"/>
                                        <p:tgtEl>
                                          <p:spTgt spid="210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5" grpId="0"/>
      <p:bldP spid="2109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cs typeface="+mj-cs"/>
              </a:rPr>
              <a:t>School Textbooks</a:t>
            </a:r>
          </a:p>
        </p:txBody>
      </p:sp>
      <p:sp>
        <p:nvSpPr>
          <p:cNvPr id="9219" name="Rectangle 3"/>
          <p:cNvSpPr>
            <a:spLocks noGrp="1" noChangeArrowheads="1"/>
          </p:cNvSpPr>
          <p:nvPr>
            <p:ph type="body" idx="1"/>
          </p:nvPr>
        </p:nvSpPr>
        <p:spPr>
          <a:xfrm>
            <a:off x="487363" y="2287588"/>
            <a:ext cx="8229600" cy="2757487"/>
          </a:xfrm>
        </p:spPr>
        <p:txBody>
          <a:bodyPr/>
          <a:lstStyle/>
          <a:p>
            <a:pPr marL="0" indent="0" eaLnBrk="1" hangingPunct="1">
              <a:buFont typeface="Wingdings" charset="0"/>
              <a:buNone/>
              <a:defRPr/>
            </a:pPr>
            <a:r>
              <a:rPr lang="ja-JP" altLang="en-US">
                <a:latin typeface="Arial"/>
                <a:cs typeface="+mn-cs"/>
              </a:rPr>
              <a:t>“</a:t>
            </a:r>
            <a:r>
              <a:rPr lang="en-US">
                <a:cs typeface="+mn-cs"/>
              </a:rPr>
              <a:t>But all researchers agree on certain basic facts. We know, for example, that humans evolved from ancestors we share with other living primates such as chimpanzees and apes.</a:t>
            </a:r>
            <a:r>
              <a:rPr lang="ja-JP" altLang="en-US">
                <a:latin typeface="Arial"/>
                <a:cs typeface="+mn-cs"/>
              </a:rPr>
              <a:t>”</a:t>
            </a:r>
            <a:endParaRPr lang="en-US">
              <a:cs typeface="+mn-cs"/>
            </a:endParaRPr>
          </a:p>
        </p:txBody>
      </p:sp>
      <p:sp>
        <p:nvSpPr>
          <p:cNvPr id="9221" name="Text Box 5"/>
          <p:cNvSpPr txBox="1">
            <a:spLocks noChangeArrowheads="1"/>
          </p:cNvSpPr>
          <p:nvPr/>
        </p:nvSpPr>
        <p:spPr bwMode="auto">
          <a:xfrm>
            <a:off x="536575" y="1466850"/>
            <a:ext cx="800893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90000"/>
              </a:lnSpc>
              <a:spcBef>
                <a:spcPct val="30000"/>
              </a:spcBef>
              <a:buClr>
                <a:schemeClr val="tx2"/>
              </a:buClr>
              <a:buSzPct val="65000"/>
              <a:buFont typeface="Wingdings" charset="0"/>
              <a:buNone/>
              <a:defRPr/>
            </a:pPr>
            <a:r>
              <a:rPr lang="en-US">
                <a:solidFill>
                  <a:schemeClr val="tx1"/>
                </a:solidFill>
                <a:cs typeface="+mn-cs"/>
              </a:rPr>
              <a:t>Miller and Levine, </a:t>
            </a:r>
            <a:r>
              <a:rPr lang="en-US" i="1">
                <a:solidFill>
                  <a:schemeClr val="tx1"/>
                </a:solidFill>
                <a:cs typeface="+mn-cs"/>
              </a:rPr>
              <a:t>Biology</a:t>
            </a:r>
            <a:r>
              <a:rPr lang="en-US">
                <a:solidFill>
                  <a:schemeClr val="tx1"/>
                </a:solidFill>
                <a:cs typeface="+mn-cs"/>
              </a:rPr>
              <a:t>, 2000, p. 757.</a:t>
            </a:r>
            <a:endParaRPr lang="en-US" sz="2400">
              <a:solidFill>
                <a:schemeClr val="tx1"/>
              </a:solidFill>
              <a:cs typeface="+mn-cs"/>
            </a:endParaRPr>
          </a:p>
        </p:txBody>
      </p:sp>
      <p:grpSp>
        <p:nvGrpSpPr>
          <p:cNvPr id="9222" name="Group 6"/>
          <p:cNvGrpSpPr>
            <a:grpSpLocks/>
          </p:cNvGrpSpPr>
          <p:nvPr/>
        </p:nvGrpSpPr>
        <p:grpSpPr bwMode="auto">
          <a:xfrm>
            <a:off x="3676650" y="5213350"/>
            <a:ext cx="1558925" cy="1073150"/>
            <a:chOff x="2450" y="3447"/>
            <a:chExt cx="982" cy="676"/>
          </a:xfrm>
        </p:grpSpPr>
        <p:pic>
          <p:nvPicPr>
            <p:cNvPr id="8197" name="Picture 7" descr="I'm No Human!">
              <a:hlinkClick r:id="rId2"/>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465" y="3455"/>
              <a:ext cx="967" cy="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4" name="Rectangle 8"/>
            <p:cNvSpPr>
              <a:spLocks noChangeArrowheads="1"/>
            </p:cNvSpPr>
            <p:nvPr/>
          </p:nvSpPr>
          <p:spPr bwMode="auto">
            <a:xfrm>
              <a:off x="2450" y="3447"/>
              <a:ext cx="979" cy="676"/>
            </a:xfrm>
            <a:prstGeom prst="rect">
              <a:avLst/>
            </a:prstGeom>
            <a:noFill/>
            <a:ln w="38100">
              <a:solidFill>
                <a:srgbClr val="0033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fade">
                                      <p:cBhvr>
                                        <p:cTn id="12" dur="500"/>
                                        <p:tgtEl>
                                          <p:spTgt spid="9219">
                                            <p:txEl>
                                              <p:pRg st="0" end="0"/>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3000"/>
                                  </p:stCondLst>
                                  <p:childTnLst>
                                    <p:set>
                                      <p:cBhvr>
                                        <p:cTn id="15" dur="1" fill="hold">
                                          <p:stCondLst>
                                            <p:cond delay="0"/>
                                          </p:stCondLst>
                                        </p:cTn>
                                        <p:tgtEl>
                                          <p:spTgt spid="9222"/>
                                        </p:tgtEl>
                                        <p:attrNameLst>
                                          <p:attrName>style.visibility</p:attrName>
                                        </p:attrNameLst>
                                      </p:cBhvr>
                                      <p:to>
                                        <p:strVal val="visible"/>
                                      </p:to>
                                    </p:set>
                                    <p:animEffect transition="in" filter="fade">
                                      <p:cBhvr>
                                        <p:cTn id="16"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4"/>
          <p:cNvSpPr>
            <a:spLocks noGrp="1" noChangeArrowheads="1"/>
          </p:cNvSpPr>
          <p:nvPr>
            <p:ph type="title"/>
          </p:nvPr>
        </p:nvSpPr>
        <p:spPr/>
        <p:txBody>
          <a:bodyPr/>
          <a:lstStyle/>
          <a:p>
            <a:pPr eaLnBrk="1" hangingPunct="1">
              <a:defRPr/>
            </a:pPr>
            <a:r>
              <a:rPr lang="en-US">
                <a:cs typeface="+mj-cs"/>
              </a:rPr>
              <a:t>Ape and Human Footprints</a:t>
            </a:r>
          </a:p>
        </p:txBody>
      </p:sp>
      <p:pic>
        <p:nvPicPr>
          <p:cNvPr id="215046" name="Picture 6" descr="laetoli foo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13350" y="1312863"/>
            <a:ext cx="3171825" cy="4078287"/>
          </a:xfrm>
          <a:prstGeom prst="rect">
            <a:avLst/>
          </a:prstGeom>
          <a:noFill/>
          <a:ln w="2857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15054" name="Group 14"/>
          <p:cNvGrpSpPr>
            <a:grpSpLocks/>
          </p:cNvGrpSpPr>
          <p:nvPr/>
        </p:nvGrpSpPr>
        <p:grpSpPr bwMode="auto">
          <a:xfrm>
            <a:off x="644525" y="1319213"/>
            <a:ext cx="3952875" cy="4983162"/>
            <a:chOff x="406" y="831"/>
            <a:chExt cx="2490" cy="3139"/>
          </a:xfrm>
        </p:grpSpPr>
        <p:pic>
          <p:nvPicPr>
            <p:cNvPr id="72710" name="Picture 5" descr="ape and human fe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08" y="831"/>
              <a:ext cx="2488" cy="2511"/>
            </a:xfrm>
            <a:prstGeom prst="rect">
              <a:avLst/>
            </a:prstGeom>
            <a:noFill/>
            <a:ln w="2857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215048" name="Text Box 8"/>
            <p:cNvSpPr txBox="1">
              <a:spLocks noChangeArrowheads="1"/>
            </p:cNvSpPr>
            <p:nvPr/>
          </p:nvSpPr>
          <p:spPr bwMode="auto">
            <a:xfrm>
              <a:off x="1758" y="3360"/>
              <a:ext cx="1122" cy="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90000"/>
                </a:lnSpc>
                <a:defRPr/>
              </a:pPr>
              <a:r>
                <a:rPr lang="en-US" sz="3200">
                  <a:cs typeface="+mn-cs"/>
                </a:rPr>
                <a:t>Ape</a:t>
              </a:r>
            </a:p>
            <a:p>
              <a:pPr algn="ctr">
                <a:lnSpc>
                  <a:spcPct val="90000"/>
                </a:lnSpc>
                <a:defRPr/>
              </a:pPr>
              <a:r>
                <a:rPr lang="en-US" sz="3200">
                  <a:cs typeface="+mn-cs"/>
                </a:rPr>
                <a:t>(Lucy)</a:t>
              </a:r>
            </a:p>
          </p:txBody>
        </p:sp>
        <p:sp>
          <p:nvSpPr>
            <p:cNvPr id="215049" name="Text Box 9"/>
            <p:cNvSpPr txBox="1">
              <a:spLocks noChangeArrowheads="1"/>
            </p:cNvSpPr>
            <p:nvPr/>
          </p:nvSpPr>
          <p:spPr bwMode="auto">
            <a:xfrm>
              <a:off x="406" y="3360"/>
              <a:ext cx="1066"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3200">
                  <a:cs typeface="+mn-cs"/>
                </a:rPr>
                <a:t>Human</a:t>
              </a:r>
            </a:p>
          </p:txBody>
        </p:sp>
      </p:grpSp>
      <p:sp>
        <p:nvSpPr>
          <p:cNvPr id="215050" name="Freeform 10"/>
          <p:cNvSpPr>
            <a:spLocks/>
          </p:cNvSpPr>
          <p:nvPr/>
        </p:nvSpPr>
        <p:spPr bwMode="auto">
          <a:xfrm>
            <a:off x="6249988" y="2284413"/>
            <a:ext cx="1254125" cy="2965450"/>
          </a:xfrm>
          <a:custGeom>
            <a:avLst/>
            <a:gdLst>
              <a:gd name="T0" fmla="*/ 560 w 696"/>
              <a:gd name="T1" fmla="*/ 1130 h 1694"/>
              <a:gd name="T2" fmla="*/ 572 w 696"/>
              <a:gd name="T3" fmla="*/ 1006 h 1694"/>
              <a:gd name="T4" fmla="*/ 620 w 696"/>
              <a:gd name="T5" fmla="*/ 826 h 1694"/>
              <a:gd name="T6" fmla="*/ 636 w 696"/>
              <a:gd name="T7" fmla="*/ 778 h 1694"/>
              <a:gd name="T8" fmla="*/ 660 w 696"/>
              <a:gd name="T9" fmla="*/ 742 h 1694"/>
              <a:gd name="T10" fmla="*/ 672 w 696"/>
              <a:gd name="T11" fmla="*/ 718 h 1694"/>
              <a:gd name="T12" fmla="*/ 680 w 696"/>
              <a:gd name="T13" fmla="*/ 694 h 1694"/>
              <a:gd name="T14" fmla="*/ 696 w 696"/>
              <a:gd name="T15" fmla="*/ 610 h 1694"/>
              <a:gd name="T16" fmla="*/ 692 w 696"/>
              <a:gd name="T17" fmla="*/ 518 h 1694"/>
              <a:gd name="T18" fmla="*/ 684 w 696"/>
              <a:gd name="T19" fmla="*/ 478 h 1694"/>
              <a:gd name="T20" fmla="*/ 620 w 696"/>
              <a:gd name="T21" fmla="*/ 278 h 1694"/>
              <a:gd name="T22" fmla="*/ 588 w 696"/>
              <a:gd name="T23" fmla="*/ 246 h 1694"/>
              <a:gd name="T24" fmla="*/ 568 w 696"/>
              <a:gd name="T25" fmla="*/ 230 h 1694"/>
              <a:gd name="T26" fmla="*/ 560 w 696"/>
              <a:gd name="T27" fmla="*/ 218 h 1694"/>
              <a:gd name="T28" fmla="*/ 548 w 696"/>
              <a:gd name="T29" fmla="*/ 210 h 1694"/>
              <a:gd name="T30" fmla="*/ 520 w 696"/>
              <a:gd name="T31" fmla="*/ 162 h 1694"/>
              <a:gd name="T32" fmla="*/ 496 w 696"/>
              <a:gd name="T33" fmla="*/ 146 h 1694"/>
              <a:gd name="T34" fmla="*/ 464 w 696"/>
              <a:gd name="T35" fmla="*/ 118 h 1694"/>
              <a:gd name="T36" fmla="*/ 440 w 696"/>
              <a:gd name="T37" fmla="*/ 102 h 1694"/>
              <a:gd name="T38" fmla="*/ 428 w 696"/>
              <a:gd name="T39" fmla="*/ 94 h 1694"/>
              <a:gd name="T40" fmla="*/ 396 w 696"/>
              <a:gd name="T41" fmla="*/ 66 h 1694"/>
              <a:gd name="T42" fmla="*/ 352 w 696"/>
              <a:gd name="T43" fmla="*/ 34 h 1694"/>
              <a:gd name="T44" fmla="*/ 268 w 696"/>
              <a:gd name="T45" fmla="*/ 2 h 1694"/>
              <a:gd name="T46" fmla="*/ 232 w 696"/>
              <a:gd name="T47" fmla="*/ 10 h 1694"/>
              <a:gd name="T48" fmla="*/ 216 w 696"/>
              <a:gd name="T49" fmla="*/ 46 h 1694"/>
              <a:gd name="T50" fmla="*/ 208 w 696"/>
              <a:gd name="T51" fmla="*/ 86 h 1694"/>
              <a:gd name="T52" fmla="*/ 200 w 696"/>
              <a:gd name="T53" fmla="*/ 110 h 1694"/>
              <a:gd name="T54" fmla="*/ 208 w 696"/>
              <a:gd name="T55" fmla="*/ 134 h 1694"/>
              <a:gd name="T56" fmla="*/ 212 w 696"/>
              <a:gd name="T57" fmla="*/ 146 h 1694"/>
              <a:gd name="T58" fmla="*/ 208 w 696"/>
              <a:gd name="T59" fmla="*/ 194 h 1694"/>
              <a:gd name="T60" fmla="*/ 200 w 696"/>
              <a:gd name="T61" fmla="*/ 218 h 1694"/>
              <a:gd name="T62" fmla="*/ 168 w 696"/>
              <a:gd name="T63" fmla="*/ 110 h 1694"/>
              <a:gd name="T64" fmla="*/ 160 w 696"/>
              <a:gd name="T65" fmla="*/ 86 h 1694"/>
              <a:gd name="T66" fmla="*/ 136 w 696"/>
              <a:gd name="T67" fmla="*/ 70 h 1694"/>
              <a:gd name="T68" fmla="*/ 88 w 696"/>
              <a:gd name="T69" fmla="*/ 82 h 1694"/>
              <a:gd name="T70" fmla="*/ 64 w 696"/>
              <a:gd name="T71" fmla="*/ 98 h 1694"/>
              <a:gd name="T72" fmla="*/ 36 w 696"/>
              <a:gd name="T73" fmla="*/ 142 h 1694"/>
              <a:gd name="T74" fmla="*/ 8 w 696"/>
              <a:gd name="T75" fmla="*/ 230 h 1694"/>
              <a:gd name="T76" fmla="*/ 24 w 696"/>
              <a:gd name="T77" fmla="*/ 522 h 1694"/>
              <a:gd name="T78" fmla="*/ 4 w 696"/>
              <a:gd name="T79" fmla="*/ 734 h 1694"/>
              <a:gd name="T80" fmla="*/ 12 w 696"/>
              <a:gd name="T81" fmla="*/ 938 h 1694"/>
              <a:gd name="T82" fmla="*/ 16 w 696"/>
              <a:gd name="T83" fmla="*/ 1034 h 1694"/>
              <a:gd name="T84" fmla="*/ 20 w 696"/>
              <a:gd name="T85" fmla="*/ 1206 h 1694"/>
              <a:gd name="T86" fmla="*/ 64 w 696"/>
              <a:gd name="T87" fmla="*/ 1542 h 1694"/>
              <a:gd name="T88" fmla="*/ 96 w 696"/>
              <a:gd name="T89" fmla="*/ 1634 h 1694"/>
              <a:gd name="T90" fmla="*/ 228 w 696"/>
              <a:gd name="T91" fmla="*/ 1686 h 1694"/>
              <a:gd name="T92" fmla="*/ 396 w 696"/>
              <a:gd name="T93" fmla="*/ 1658 h 1694"/>
              <a:gd name="T94" fmla="*/ 432 w 696"/>
              <a:gd name="T95" fmla="*/ 1634 h 1694"/>
              <a:gd name="T96" fmla="*/ 456 w 696"/>
              <a:gd name="T97" fmla="*/ 1618 h 1694"/>
              <a:gd name="T98" fmla="*/ 480 w 696"/>
              <a:gd name="T99" fmla="*/ 1586 h 1694"/>
              <a:gd name="T100" fmla="*/ 508 w 696"/>
              <a:gd name="T101" fmla="*/ 1526 h 1694"/>
              <a:gd name="T102" fmla="*/ 540 w 696"/>
              <a:gd name="T103" fmla="*/ 1398 h 1694"/>
              <a:gd name="T104" fmla="*/ 564 w 696"/>
              <a:gd name="T105" fmla="*/ 1206 h 1694"/>
              <a:gd name="T106" fmla="*/ 560 w 696"/>
              <a:gd name="T107" fmla="*/ 113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694">
                <a:moveTo>
                  <a:pt x="560" y="1130"/>
                </a:moveTo>
                <a:cubicBezTo>
                  <a:pt x="570" y="1089"/>
                  <a:pt x="567" y="1048"/>
                  <a:pt x="572" y="1006"/>
                </a:cubicBezTo>
                <a:cubicBezTo>
                  <a:pt x="580" y="946"/>
                  <a:pt x="604" y="885"/>
                  <a:pt x="620" y="826"/>
                </a:cubicBezTo>
                <a:cubicBezTo>
                  <a:pt x="623" y="816"/>
                  <a:pt x="629" y="788"/>
                  <a:pt x="636" y="778"/>
                </a:cubicBezTo>
                <a:cubicBezTo>
                  <a:pt x="644" y="766"/>
                  <a:pt x="655" y="756"/>
                  <a:pt x="660" y="742"/>
                </a:cubicBezTo>
                <a:cubicBezTo>
                  <a:pt x="675" y="698"/>
                  <a:pt x="651" y="765"/>
                  <a:pt x="672" y="718"/>
                </a:cubicBezTo>
                <a:cubicBezTo>
                  <a:pt x="675" y="710"/>
                  <a:pt x="680" y="694"/>
                  <a:pt x="680" y="694"/>
                </a:cubicBezTo>
                <a:cubicBezTo>
                  <a:pt x="684" y="665"/>
                  <a:pt x="691" y="639"/>
                  <a:pt x="696" y="610"/>
                </a:cubicBezTo>
                <a:cubicBezTo>
                  <a:pt x="695" y="579"/>
                  <a:pt x="695" y="549"/>
                  <a:pt x="692" y="518"/>
                </a:cubicBezTo>
                <a:cubicBezTo>
                  <a:pt x="691" y="504"/>
                  <a:pt x="684" y="478"/>
                  <a:pt x="684" y="478"/>
                </a:cubicBezTo>
                <a:cubicBezTo>
                  <a:pt x="680" y="429"/>
                  <a:pt x="667" y="309"/>
                  <a:pt x="620" y="278"/>
                </a:cubicBezTo>
                <a:cubicBezTo>
                  <a:pt x="611" y="264"/>
                  <a:pt x="602" y="255"/>
                  <a:pt x="588" y="246"/>
                </a:cubicBezTo>
                <a:cubicBezTo>
                  <a:pt x="565" y="212"/>
                  <a:pt x="596" y="252"/>
                  <a:pt x="568" y="230"/>
                </a:cubicBezTo>
                <a:cubicBezTo>
                  <a:pt x="564" y="227"/>
                  <a:pt x="563" y="221"/>
                  <a:pt x="560" y="218"/>
                </a:cubicBezTo>
                <a:cubicBezTo>
                  <a:pt x="557" y="215"/>
                  <a:pt x="552" y="213"/>
                  <a:pt x="548" y="210"/>
                </a:cubicBezTo>
                <a:cubicBezTo>
                  <a:pt x="542" y="191"/>
                  <a:pt x="536" y="176"/>
                  <a:pt x="520" y="162"/>
                </a:cubicBezTo>
                <a:cubicBezTo>
                  <a:pt x="513" y="156"/>
                  <a:pt x="496" y="146"/>
                  <a:pt x="496" y="146"/>
                </a:cubicBezTo>
                <a:cubicBezTo>
                  <a:pt x="487" y="133"/>
                  <a:pt x="476" y="128"/>
                  <a:pt x="464" y="118"/>
                </a:cubicBezTo>
                <a:cubicBezTo>
                  <a:pt x="456" y="112"/>
                  <a:pt x="448" y="107"/>
                  <a:pt x="440" y="102"/>
                </a:cubicBezTo>
                <a:cubicBezTo>
                  <a:pt x="436" y="99"/>
                  <a:pt x="428" y="94"/>
                  <a:pt x="428" y="94"/>
                </a:cubicBezTo>
                <a:cubicBezTo>
                  <a:pt x="420" y="82"/>
                  <a:pt x="396" y="66"/>
                  <a:pt x="396" y="66"/>
                </a:cubicBezTo>
                <a:cubicBezTo>
                  <a:pt x="385" y="49"/>
                  <a:pt x="371" y="40"/>
                  <a:pt x="352" y="34"/>
                </a:cubicBezTo>
                <a:cubicBezTo>
                  <a:pt x="336" y="10"/>
                  <a:pt x="294" y="5"/>
                  <a:pt x="268" y="2"/>
                </a:cubicBezTo>
                <a:cubicBezTo>
                  <a:pt x="256" y="4"/>
                  <a:pt x="239" y="0"/>
                  <a:pt x="232" y="10"/>
                </a:cubicBezTo>
                <a:cubicBezTo>
                  <a:pt x="224" y="21"/>
                  <a:pt x="223" y="35"/>
                  <a:pt x="216" y="46"/>
                </a:cubicBezTo>
                <a:cubicBezTo>
                  <a:pt x="213" y="62"/>
                  <a:pt x="212" y="71"/>
                  <a:pt x="208" y="86"/>
                </a:cubicBezTo>
                <a:cubicBezTo>
                  <a:pt x="206" y="94"/>
                  <a:pt x="200" y="110"/>
                  <a:pt x="200" y="110"/>
                </a:cubicBezTo>
                <a:cubicBezTo>
                  <a:pt x="203" y="118"/>
                  <a:pt x="205" y="126"/>
                  <a:pt x="208" y="134"/>
                </a:cubicBezTo>
                <a:cubicBezTo>
                  <a:pt x="209" y="138"/>
                  <a:pt x="212" y="146"/>
                  <a:pt x="212" y="146"/>
                </a:cubicBezTo>
                <a:cubicBezTo>
                  <a:pt x="211" y="162"/>
                  <a:pt x="211" y="178"/>
                  <a:pt x="208" y="194"/>
                </a:cubicBezTo>
                <a:cubicBezTo>
                  <a:pt x="207" y="202"/>
                  <a:pt x="200" y="218"/>
                  <a:pt x="200" y="218"/>
                </a:cubicBezTo>
                <a:cubicBezTo>
                  <a:pt x="174" y="201"/>
                  <a:pt x="176" y="142"/>
                  <a:pt x="168" y="110"/>
                </a:cubicBezTo>
                <a:cubicBezTo>
                  <a:pt x="166" y="102"/>
                  <a:pt x="163" y="94"/>
                  <a:pt x="160" y="86"/>
                </a:cubicBezTo>
                <a:cubicBezTo>
                  <a:pt x="157" y="77"/>
                  <a:pt x="136" y="70"/>
                  <a:pt x="136" y="70"/>
                </a:cubicBezTo>
                <a:cubicBezTo>
                  <a:pt x="104" y="75"/>
                  <a:pt x="120" y="71"/>
                  <a:pt x="88" y="82"/>
                </a:cubicBezTo>
                <a:cubicBezTo>
                  <a:pt x="79" y="85"/>
                  <a:pt x="64" y="98"/>
                  <a:pt x="64" y="98"/>
                </a:cubicBezTo>
                <a:cubicBezTo>
                  <a:pt x="52" y="115"/>
                  <a:pt x="54" y="130"/>
                  <a:pt x="36" y="142"/>
                </a:cubicBezTo>
                <a:cubicBezTo>
                  <a:pt x="26" y="171"/>
                  <a:pt x="15" y="200"/>
                  <a:pt x="8" y="230"/>
                </a:cubicBezTo>
                <a:cubicBezTo>
                  <a:pt x="2" y="329"/>
                  <a:pt x="18" y="423"/>
                  <a:pt x="24" y="522"/>
                </a:cubicBezTo>
                <a:cubicBezTo>
                  <a:pt x="18" y="593"/>
                  <a:pt x="13" y="664"/>
                  <a:pt x="4" y="734"/>
                </a:cubicBezTo>
                <a:cubicBezTo>
                  <a:pt x="0" y="804"/>
                  <a:pt x="8" y="868"/>
                  <a:pt x="12" y="938"/>
                </a:cubicBezTo>
                <a:cubicBezTo>
                  <a:pt x="8" y="971"/>
                  <a:pt x="9" y="1001"/>
                  <a:pt x="16" y="1034"/>
                </a:cubicBezTo>
                <a:cubicBezTo>
                  <a:pt x="17" y="1091"/>
                  <a:pt x="18" y="1149"/>
                  <a:pt x="20" y="1206"/>
                </a:cubicBezTo>
                <a:cubicBezTo>
                  <a:pt x="23" y="1315"/>
                  <a:pt x="34" y="1436"/>
                  <a:pt x="64" y="1542"/>
                </a:cubicBezTo>
                <a:cubicBezTo>
                  <a:pt x="72" y="1569"/>
                  <a:pt x="74" y="1615"/>
                  <a:pt x="96" y="1634"/>
                </a:cubicBezTo>
                <a:cubicBezTo>
                  <a:pt x="134" y="1667"/>
                  <a:pt x="179" y="1680"/>
                  <a:pt x="228" y="1686"/>
                </a:cubicBezTo>
                <a:cubicBezTo>
                  <a:pt x="252" y="1694"/>
                  <a:pt x="364" y="1680"/>
                  <a:pt x="396" y="1658"/>
                </a:cubicBezTo>
                <a:cubicBezTo>
                  <a:pt x="408" y="1650"/>
                  <a:pt x="420" y="1642"/>
                  <a:pt x="432" y="1634"/>
                </a:cubicBezTo>
                <a:cubicBezTo>
                  <a:pt x="440" y="1629"/>
                  <a:pt x="456" y="1618"/>
                  <a:pt x="456" y="1618"/>
                </a:cubicBezTo>
                <a:cubicBezTo>
                  <a:pt x="461" y="1602"/>
                  <a:pt x="472" y="1601"/>
                  <a:pt x="480" y="1586"/>
                </a:cubicBezTo>
                <a:cubicBezTo>
                  <a:pt x="490" y="1567"/>
                  <a:pt x="501" y="1546"/>
                  <a:pt x="508" y="1526"/>
                </a:cubicBezTo>
                <a:cubicBezTo>
                  <a:pt x="514" y="1482"/>
                  <a:pt x="532" y="1441"/>
                  <a:pt x="540" y="1398"/>
                </a:cubicBezTo>
                <a:cubicBezTo>
                  <a:pt x="552" y="1334"/>
                  <a:pt x="551" y="1269"/>
                  <a:pt x="564" y="1206"/>
                </a:cubicBezTo>
                <a:cubicBezTo>
                  <a:pt x="560" y="1143"/>
                  <a:pt x="560" y="1169"/>
                  <a:pt x="560" y="1130"/>
                </a:cubicBezTo>
                <a:close/>
              </a:path>
            </a:pathLst>
          </a:custGeom>
          <a:noFill/>
          <a:ln w="1016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15052" name="Text Box 12"/>
          <p:cNvSpPr txBox="1">
            <a:spLocks noChangeArrowheads="1"/>
          </p:cNvSpPr>
          <p:nvPr/>
        </p:nvSpPr>
        <p:spPr bwMode="auto">
          <a:xfrm>
            <a:off x="4949825" y="5400675"/>
            <a:ext cx="33528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cs typeface="+mn-cs"/>
              </a:rPr>
              <a:t>Laetoli footprint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5054"/>
                                        </p:tgtEl>
                                        <p:attrNameLst>
                                          <p:attrName>style.visibility</p:attrName>
                                        </p:attrNameLst>
                                      </p:cBhvr>
                                      <p:to>
                                        <p:strVal val="visible"/>
                                      </p:to>
                                    </p:set>
                                    <p:animEffect transition="in" filter="fade">
                                      <p:cBhvr>
                                        <p:cTn id="7" dur="500"/>
                                        <p:tgtEl>
                                          <p:spTgt spid="2150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46"/>
                                        </p:tgtEl>
                                        <p:attrNameLst>
                                          <p:attrName>style.visibility</p:attrName>
                                        </p:attrNameLst>
                                      </p:cBhvr>
                                      <p:to>
                                        <p:strVal val="visible"/>
                                      </p:to>
                                    </p:set>
                                    <p:animEffect transition="in" filter="fade">
                                      <p:cBhvr>
                                        <p:cTn id="12" dur="500"/>
                                        <p:tgtEl>
                                          <p:spTgt spid="215046"/>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5052"/>
                                        </p:tgtEl>
                                        <p:attrNameLst>
                                          <p:attrName>style.visibility</p:attrName>
                                        </p:attrNameLst>
                                      </p:cBhvr>
                                      <p:to>
                                        <p:strVal val="visible"/>
                                      </p:to>
                                    </p:set>
                                    <p:animEffect transition="in" filter="fade">
                                      <p:cBhvr>
                                        <p:cTn id="16" dur="500"/>
                                        <p:tgtEl>
                                          <p:spTgt spid="215052"/>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215050"/>
                                        </p:tgtEl>
                                        <p:attrNameLst>
                                          <p:attrName>style.visibility</p:attrName>
                                        </p:attrNameLst>
                                      </p:cBhvr>
                                      <p:to>
                                        <p:strVal val="visible"/>
                                      </p:to>
                                    </p:set>
                                    <p:animEffect transition="in" filter="wipe(down)">
                                      <p:cBhvr>
                                        <p:cTn id="20" dur="1000"/>
                                        <p:tgtEl>
                                          <p:spTgt spid="215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defRPr/>
            </a:pPr>
            <a:r>
              <a:rPr lang="en-US">
                <a:cs typeface="+mj-cs"/>
              </a:rPr>
              <a:t>Footprints and Real Evidence</a:t>
            </a:r>
          </a:p>
        </p:txBody>
      </p:sp>
      <p:sp>
        <p:nvSpPr>
          <p:cNvPr id="212995" name="Rectangle 3"/>
          <p:cNvSpPr>
            <a:spLocks noGrp="1" noChangeArrowheads="1"/>
          </p:cNvSpPr>
          <p:nvPr>
            <p:ph type="body" idx="1"/>
          </p:nvPr>
        </p:nvSpPr>
        <p:spPr>
          <a:xfrm>
            <a:off x="425450" y="2276475"/>
            <a:ext cx="8229600" cy="1676400"/>
          </a:xfrm>
        </p:spPr>
        <p:txBody>
          <a:bodyPr/>
          <a:lstStyle/>
          <a:p>
            <a:pPr marL="0" indent="0" eaLnBrk="1" hangingPunct="1">
              <a:buFont typeface="Wingdings" charset="0"/>
              <a:buNone/>
              <a:defRPr/>
            </a:pPr>
            <a:r>
              <a:rPr lang="ja-JP" altLang="en-US">
                <a:latin typeface="Arial"/>
                <a:cs typeface="+mn-cs"/>
              </a:rPr>
              <a:t>“</a:t>
            </a:r>
            <a:r>
              <a:rPr lang="en-US">
                <a:cs typeface="+mn-cs"/>
              </a:rPr>
              <a:t>The uneroded footprints show a total morphological pattern like seen in modern humans.</a:t>
            </a:r>
            <a:r>
              <a:rPr lang="ja-JP" altLang="en-US">
                <a:latin typeface="Arial"/>
                <a:cs typeface="+mn-cs"/>
              </a:rPr>
              <a:t>”</a:t>
            </a:r>
            <a:endParaRPr lang="en-US">
              <a:cs typeface="+mn-cs"/>
            </a:endParaRPr>
          </a:p>
        </p:txBody>
      </p:sp>
      <p:sp>
        <p:nvSpPr>
          <p:cNvPr id="212996" name="Text Box 4"/>
          <p:cNvSpPr txBox="1">
            <a:spLocks noChangeArrowheads="1"/>
          </p:cNvSpPr>
          <p:nvPr/>
        </p:nvSpPr>
        <p:spPr bwMode="auto">
          <a:xfrm>
            <a:off x="579438" y="1284288"/>
            <a:ext cx="8199437"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cs typeface="+mn-cs"/>
              </a:rPr>
              <a:t>Tim White, </a:t>
            </a:r>
            <a:r>
              <a:rPr lang="ja-JP" altLang="en-US" sz="2400">
                <a:latin typeface="Arial"/>
                <a:cs typeface="+mn-cs"/>
              </a:rPr>
              <a:t>“</a:t>
            </a:r>
            <a:r>
              <a:rPr lang="en-US" sz="2400">
                <a:cs typeface="+mn-cs"/>
              </a:rPr>
              <a:t>Evolutionary Implications of Pliocene Hominid Footprints,</a:t>
            </a:r>
            <a:r>
              <a:rPr lang="ja-JP" altLang="en-US" sz="2400">
                <a:latin typeface="Arial"/>
                <a:cs typeface="+mn-cs"/>
              </a:rPr>
              <a:t>”</a:t>
            </a:r>
            <a:r>
              <a:rPr lang="en-US" sz="2400">
                <a:cs typeface="+mn-cs"/>
              </a:rPr>
              <a:t> </a:t>
            </a:r>
            <a:r>
              <a:rPr lang="en-US" sz="2400" i="1">
                <a:cs typeface="+mn-cs"/>
              </a:rPr>
              <a:t>Science</a:t>
            </a:r>
            <a:r>
              <a:rPr lang="en-US" sz="2400">
                <a:cs typeface="+mn-cs"/>
              </a:rPr>
              <a:t>, April 1989, p. 175.</a:t>
            </a:r>
          </a:p>
        </p:txBody>
      </p:sp>
      <p:pic>
        <p:nvPicPr>
          <p:cNvPr id="73732" name="Picture 5" descr="laetoli footprin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5375" y="3776663"/>
            <a:ext cx="1789113" cy="2795587"/>
          </a:xfrm>
          <a:prstGeom prst="rect">
            <a:avLst/>
          </a:prstGeom>
          <a:noFill/>
          <a:ln w="2857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2996"/>
                                        </p:tgtEl>
                                        <p:attrNameLst>
                                          <p:attrName>style.visibility</p:attrName>
                                        </p:attrNameLst>
                                      </p:cBhvr>
                                      <p:to>
                                        <p:strVal val="visible"/>
                                      </p:to>
                                    </p:set>
                                    <p:animEffect transition="in" filter="fade">
                                      <p:cBhvr>
                                        <p:cTn id="7" dur="500"/>
                                        <p:tgtEl>
                                          <p:spTgt spid="212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2995">
                                            <p:txEl>
                                              <p:pRg st="0" end="0"/>
                                            </p:txEl>
                                          </p:spTgt>
                                        </p:tgtEl>
                                        <p:attrNameLst>
                                          <p:attrName>style.visibility</p:attrName>
                                        </p:attrNameLst>
                                      </p:cBhvr>
                                      <p:to>
                                        <p:strVal val="visible"/>
                                      </p:to>
                                    </p:set>
                                    <p:animEffect transition="in" filter="fade">
                                      <p:cBhvr>
                                        <p:cTn id="12" dur="500"/>
                                        <p:tgtEl>
                                          <p:spTgt spid="2129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P spid="21299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defRPr/>
            </a:pPr>
            <a:r>
              <a:rPr lang="en-US">
                <a:cs typeface="+mj-cs"/>
              </a:rPr>
              <a:t>Footprints and Real Evidence</a:t>
            </a:r>
          </a:p>
        </p:txBody>
      </p:sp>
      <p:sp>
        <p:nvSpPr>
          <p:cNvPr id="234499" name="Rectangle 3"/>
          <p:cNvSpPr>
            <a:spLocks noGrp="1" noChangeArrowheads="1"/>
          </p:cNvSpPr>
          <p:nvPr>
            <p:ph type="body" idx="1"/>
          </p:nvPr>
        </p:nvSpPr>
        <p:spPr>
          <a:xfrm>
            <a:off x="457200" y="2446338"/>
            <a:ext cx="8229600" cy="1325562"/>
          </a:xfrm>
        </p:spPr>
        <p:txBody>
          <a:bodyPr/>
          <a:lstStyle/>
          <a:p>
            <a:pPr marL="0" indent="0" eaLnBrk="1" hangingPunct="1">
              <a:buFont typeface="Wingdings" charset="0"/>
              <a:buNone/>
              <a:defRPr/>
            </a:pPr>
            <a:r>
              <a:rPr lang="ja-JP" altLang="en-US" sz="3600">
                <a:latin typeface="Arial"/>
                <a:cs typeface="+mn-cs"/>
              </a:rPr>
              <a:t>“</a:t>
            </a:r>
            <a:r>
              <a:rPr lang="en-US" sz="3600">
                <a:cs typeface="+mn-cs"/>
              </a:rPr>
              <a:t>Indistinguishable from those of habitually barefoot </a:t>
            </a:r>
            <a:r>
              <a:rPr lang="en-US" sz="3600" i="1">
                <a:cs typeface="+mn-cs"/>
              </a:rPr>
              <a:t>Homo sapiens</a:t>
            </a:r>
            <a:r>
              <a:rPr lang="en-US" sz="3600">
                <a:cs typeface="+mn-cs"/>
              </a:rPr>
              <a:t>.</a:t>
            </a:r>
            <a:r>
              <a:rPr lang="ja-JP" altLang="en-US" sz="3600">
                <a:latin typeface="Arial"/>
                <a:cs typeface="+mn-cs"/>
              </a:rPr>
              <a:t>”</a:t>
            </a:r>
            <a:endParaRPr lang="en-US" sz="3600">
              <a:cs typeface="+mn-cs"/>
            </a:endParaRPr>
          </a:p>
        </p:txBody>
      </p:sp>
      <p:sp>
        <p:nvSpPr>
          <p:cNvPr id="234500" name="Text Box 4"/>
          <p:cNvSpPr txBox="1">
            <a:spLocks noChangeArrowheads="1"/>
          </p:cNvSpPr>
          <p:nvPr/>
        </p:nvSpPr>
        <p:spPr bwMode="auto">
          <a:xfrm>
            <a:off x="347663" y="1417638"/>
            <a:ext cx="8402637"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Russell Tuttle, </a:t>
            </a:r>
            <a:r>
              <a:rPr lang="ja-JP" altLang="en-US">
                <a:latin typeface="Arial"/>
                <a:cs typeface="+mn-cs"/>
              </a:rPr>
              <a:t>“</a:t>
            </a:r>
            <a:r>
              <a:rPr lang="en-US">
                <a:cs typeface="+mn-cs"/>
              </a:rPr>
              <a:t>The Pattern of Little Feet,</a:t>
            </a:r>
            <a:r>
              <a:rPr lang="ja-JP" altLang="en-US">
                <a:latin typeface="Arial"/>
                <a:cs typeface="+mn-cs"/>
              </a:rPr>
              <a:t>”</a:t>
            </a:r>
            <a:r>
              <a:rPr lang="en-US">
                <a:cs typeface="+mn-cs"/>
              </a:rPr>
              <a:t> </a:t>
            </a:r>
            <a:r>
              <a:rPr lang="en-US" i="1">
                <a:cs typeface="+mn-cs"/>
              </a:rPr>
              <a:t>American Journal of Physical Anthropology</a:t>
            </a:r>
            <a:r>
              <a:rPr lang="en-US">
                <a:cs typeface="+mn-cs"/>
              </a:rPr>
              <a:t>, Feb 1989, p. 316.</a:t>
            </a:r>
          </a:p>
        </p:txBody>
      </p:sp>
      <p:grpSp>
        <p:nvGrpSpPr>
          <p:cNvPr id="234502" name="Group 6"/>
          <p:cNvGrpSpPr>
            <a:grpSpLocks/>
          </p:cNvGrpSpPr>
          <p:nvPr/>
        </p:nvGrpSpPr>
        <p:grpSpPr bwMode="auto">
          <a:xfrm>
            <a:off x="5427663" y="3813175"/>
            <a:ext cx="2554287" cy="2555875"/>
            <a:chOff x="1874" y="1222"/>
            <a:chExt cx="2240" cy="2241"/>
          </a:xfrm>
        </p:grpSpPr>
        <p:grpSp>
          <p:nvGrpSpPr>
            <p:cNvPr id="74760" name="Group 7"/>
            <p:cNvGrpSpPr>
              <a:grpSpLocks/>
            </p:cNvGrpSpPr>
            <p:nvPr/>
          </p:nvGrpSpPr>
          <p:grpSpPr bwMode="auto">
            <a:xfrm>
              <a:off x="1891" y="1222"/>
              <a:ext cx="2220" cy="2241"/>
              <a:chOff x="3509" y="1121"/>
              <a:chExt cx="1791" cy="1812"/>
            </a:xfrm>
          </p:grpSpPr>
          <p:pic>
            <p:nvPicPr>
              <p:cNvPr id="74762" name="Picture 8" descr="004 Chimp-man feet"/>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9" y="1121"/>
                <a:ext cx="1785" cy="1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4763" name="Group 9"/>
              <p:cNvGrpSpPr>
                <a:grpSpLocks/>
              </p:cNvGrpSpPr>
              <p:nvPr/>
            </p:nvGrpSpPr>
            <p:grpSpPr bwMode="auto">
              <a:xfrm>
                <a:off x="4109" y="2408"/>
                <a:ext cx="526" cy="454"/>
                <a:chOff x="4109" y="2408"/>
                <a:chExt cx="526" cy="454"/>
              </a:xfrm>
            </p:grpSpPr>
            <p:sp>
              <p:nvSpPr>
                <p:cNvPr id="234506" name="Rectangle 10"/>
                <p:cNvSpPr>
                  <a:spLocks noChangeArrowheads="1"/>
                </p:cNvSpPr>
                <p:nvPr/>
              </p:nvSpPr>
              <p:spPr bwMode="auto">
                <a:xfrm>
                  <a:off x="4242" y="2652"/>
                  <a:ext cx="393" cy="2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4507" name="Rectangle 11"/>
                <p:cNvSpPr>
                  <a:spLocks noChangeArrowheads="1"/>
                </p:cNvSpPr>
                <p:nvPr/>
              </p:nvSpPr>
              <p:spPr bwMode="auto">
                <a:xfrm>
                  <a:off x="4109" y="2409"/>
                  <a:ext cx="393" cy="2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34508" name="Rectangle 12"/>
              <p:cNvSpPr>
                <a:spLocks noChangeArrowheads="1"/>
              </p:cNvSpPr>
              <p:nvPr/>
            </p:nvSpPr>
            <p:spPr bwMode="auto">
              <a:xfrm>
                <a:off x="3989" y="2868"/>
                <a:ext cx="1311" cy="6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4509" name="Rectangle 13"/>
              <p:cNvSpPr>
                <a:spLocks noChangeArrowheads="1"/>
              </p:cNvSpPr>
              <p:nvPr/>
            </p:nvSpPr>
            <p:spPr bwMode="auto">
              <a:xfrm>
                <a:off x="3513" y="2871"/>
                <a:ext cx="189" cy="5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34510" name="Rectangle 14"/>
            <p:cNvSpPr>
              <a:spLocks noChangeArrowheads="1"/>
            </p:cNvSpPr>
            <p:nvPr/>
          </p:nvSpPr>
          <p:spPr bwMode="auto">
            <a:xfrm>
              <a:off x="1874" y="1225"/>
              <a:ext cx="2240" cy="2231"/>
            </a:xfrm>
            <a:prstGeom prst="rect">
              <a:avLst/>
            </a:prstGeom>
            <a:noFill/>
            <a:ln w="38100">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4514" name="Group 18"/>
          <p:cNvGrpSpPr>
            <a:grpSpLocks/>
          </p:cNvGrpSpPr>
          <p:nvPr/>
        </p:nvGrpSpPr>
        <p:grpSpPr bwMode="auto">
          <a:xfrm>
            <a:off x="2151063" y="3797300"/>
            <a:ext cx="2128837" cy="2624138"/>
            <a:chOff x="1355" y="2392"/>
            <a:chExt cx="1341" cy="1653"/>
          </a:xfrm>
        </p:grpSpPr>
        <p:pic>
          <p:nvPicPr>
            <p:cNvPr id="74758" name="Picture 15" descr="laetoli foo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55" y="2392"/>
              <a:ext cx="1341" cy="1653"/>
            </a:xfrm>
            <a:prstGeom prst="rect">
              <a:avLst/>
            </a:prstGeom>
            <a:noFill/>
            <a:ln w="2857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234512" name="Freeform 16"/>
            <p:cNvSpPr>
              <a:spLocks/>
            </p:cNvSpPr>
            <p:nvPr/>
          </p:nvSpPr>
          <p:spPr bwMode="auto">
            <a:xfrm>
              <a:off x="1793" y="2786"/>
              <a:ext cx="531" cy="1202"/>
            </a:xfrm>
            <a:custGeom>
              <a:avLst/>
              <a:gdLst>
                <a:gd name="T0" fmla="*/ 560 w 696"/>
                <a:gd name="T1" fmla="*/ 1130 h 1694"/>
                <a:gd name="T2" fmla="*/ 572 w 696"/>
                <a:gd name="T3" fmla="*/ 1006 h 1694"/>
                <a:gd name="T4" fmla="*/ 620 w 696"/>
                <a:gd name="T5" fmla="*/ 826 h 1694"/>
                <a:gd name="T6" fmla="*/ 636 w 696"/>
                <a:gd name="T7" fmla="*/ 778 h 1694"/>
                <a:gd name="T8" fmla="*/ 660 w 696"/>
                <a:gd name="T9" fmla="*/ 742 h 1694"/>
                <a:gd name="T10" fmla="*/ 672 w 696"/>
                <a:gd name="T11" fmla="*/ 718 h 1694"/>
                <a:gd name="T12" fmla="*/ 680 w 696"/>
                <a:gd name="T13" fmla="*/ 694 h 1694"/>
                <a:gd name="T14" fmla="*/ 696 w 696"/>
                <a:gd name="T15" fmla="*/ 610 h 1694"/>
                <a:gd name="T16" fmla="*/ 692 w 696"/>
                <a:gd name="T17" fmla="*/ 518 h 1694"/>
                <a:gd name="T18" fmla="*/ 684 w 696"/>
                <a:gd name="T19" fmla="*/ 478 h 1694"/>
                <a:gd name="T20" fmla="*/ 620 w 696"/>
                <a:gd name="T21" fmla="*/ 278 h 1694"/>
                <a:gd name="T22" fmla="*/ 588 w 696"/>
                <a:gd name="T23" fmla="*/ 246 h 1694"/>
                <a:gd name="T24" fmla="*/ 568 w 696"/>
                <a:gd name="T25" fmla="*/ 230 h 1694"/>
                <a:gd name="T26" fmla="*/ 560 w 696"/>
                <a:gd name="T27" fmla="*/ 218 h 1694"/>
                <a:gd name="T28" fmla="*/ 548 w 696"/>
                <a:gd name="T29" fmla="*/ 210 h 1694"/>
                <a:gd name="T30" fmla="*/ 520 w 696"/>
                <a:gd name="T31" fmla="*/ 162 h 1694"/>
                <a:gd name="T32" fmla="*/ 496 w 696"/>
                <a:gd name="T33" fmla="*/ 146 h 1694"/>
                <a:gd name="T34" fmla="*/ 464 w 696"/>
                <a:gd name="T35" fmla="*/ 118 h 1694"/>
                <a:gd name="T36" fmla="*/ 440 w 696"/>
                <a:gd name="T37" fmla="*/ 102 h 1694"/>
                <a:gd name="T38" fmla="*/ 428 w 696"/>
                <a:gd name="T39" fmla="*/ 94 h 1694"/>
                <a:gd name="T40" fmla="*/ 396 w 696"/>
                <a:gd name="T41" fmla="*/ 66 h 1694"/>
                <a:gd name="T42" fmla="*/ 352 w 696"/>
                <a:gd name="T43" fmla="*/ 34 h 1694"/>
                <a:gd name="T44" fmla="*/ 268 w 696"/>
                <a:gd name="T45" fmla="*/ 2 h 1694"/>
                <a:gd name="T46" fmla="*/ 232 w 696"/>
                <a:gd name="T47" fmla="*/ 10 h 1694"/>
                <a:gd name="T48" fmla="*/ 216 w 696"/>
                <a:gd name="T49" fmla="*/ 46 h 1694"/>
                <a:gd name="T50" fmla="*/ 208 w 696"/>
                <a:gd name="T51" fmla="*/ 86 h 1694"/>
                <a:gd name="T52" fmla="*/ 200 w 696"/>
                <a:gd name="T53" fmla="*/ 110 h 1694"/>
                <a:gd name="T54" fmla="*/ 208 w 696"/>
                <a:gd name="T55" fmla="*/ 134 h 1694"/>
                <a:gd name="T56" fmla="*/ 212 w 696"/>
                <a:gd name="T57" fmla="*/ 146 h 1694"/>
                <a:gd name="T58" fmla="*/ 208 w 696"/>
                <a:gd name="T59" fmla="*/ 194 h 1694"/>
                <a:gd name="T60" fmla="*/ 200 w 696"/>
                <a:gd name="T61" fmla="*/ 218 h 1694"/>
                <a:gd name="T62" fmla="*/ 168 w 696"/>
                <a:gd name="T63" fmla="*/ 110 h 1694"/>
                <a:gd name="T64" fmla="*/ 160 w 696"/>
                <a:gd name="T65" fmla="*/ 86 h 1694"/>
                <a:gd name="T66" fmla="*/ 136 w 696"/>
                <a:gd name="T67" fmla="*/ 70 h 1694"/>
                <a:gd name="T68" fmla="*/ 88 w 696"/>
                <a:gd name="T69" fmla="*/ 82 h 1694"/>
                <a:gd name="T70" fmla="*/ 64 w 696"/>
                <a:gd name="T71" fmla="*/ 98 h 1694"/>
                <a:gd name="T72" fmla="*/ 36 w 696"/>
                <a:gd name="T73" fmla="*/ 142 h 1694"/>
                <a:gd name="T74" fmla="*/ 8 w 696"/>
                <a:gd name="T75" fmla="*/ 230 h 1694"/>
                <a:gd name="T76" fmla="*/ 24 w 696"/>
                <a:gd name="T77" fmla="*/ 522 h 1694"/>
                <a:gd name="T78" fmla="*/ 4 w 696"/>
                <a:gd name="T79" fmla="*/ 734 h 1694"/>
                <a:gd name="T80" fmla="*/ 12 w 696"/>
                <a:gd name="T81" fmla="*/ 938 h 1694"/>
                <a:gd name="T82" fmla="*/ 16 w 696"/>
                <a:gd name="T83" fmla="*/ 1034 h 1694"/>
                <a:gd name="T84" fmla="*/ 20 w 696"/>
                <a:gd name="T85" fmla="*/ 1206 h 1694"/>
                <a:gd name="T86" fmla="*/ 64 w 696"/>
                <a:gd name="T87" fmla="*/ 1542 h 1694"/>
                <a:gd name="T88" fmla="*/ 96 w 696"/>
                <a:gd name="T89" fmla="*/ 1634 h 1694"/>
                <a:gd name="T90" fmla="*/ 228 w 696"/>
                <a:gd name="T91" fmla="*/ 1686 h 1694"/>
                <a:gd name="T92" fmla="*/ 396 w 696"/>
                <a:gd name="T93" fmla="*/ 1658 h 1694"/>
                <a:gd name="T94" fmla="*/ 432 w 696"/>
                <a:gd name="T95" fmla="*/ 1634 h 1694"/>
                <a:gd name="T96" fmla="*/ 456 w 696"/>
                <a:gd name="T97" fmla="*/ 1618 h 1694"/>
                <a:gd name="T98" fmla="*/ 480 w 696"/>
                <a:gd name="T99" fmla="*/ 1586 h 1694"/>
                <a:gd name="T100" fmla="*/ 508 w 696"/>
                <a:gd name="T101" fmla="*/ 1526 h 1694"/>
                <a:gd name="T102" fmla="*/ 540 w 696"/>
                <a:gd name="T103" fmla="*/ 1398 h 1694"/>
                <a:gd name="T104" fmla="*/ 564 w 696"/>
                <a:gd name="T105" fmla="*/ 1206 h 1694"/>
                <a:gd name="T106" fmla="*/ 560 w 696"/>
                <a:gd name="T107" fmla="*/ 113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694">
                  <a:moveTo>
                    <a:pt x="560" y="1130"/>
                  </a:moveTo>
                  <a:cubicBezTo>
                    <a:pt x="570" y="1089"/>
                    <a:pt x="567" y="1048"/>
                    <a:pt x="572" y="1006"/>
                  </a:cubicBezTo>
                  <a:cubicBezTo>
                    <a:pt x="580" y="946"/>
                    <a:pt x="604" y="885"/>
                    <a:pt x="620" y="826"/>
                  </a:cubicBezTo>
                  <a:cubicBezTo>
                    <a:pt x="623" y="816"/>
                    <a:pt x="629" y="788"/>
                    <a:pt x="636" y="778"/>
                  </a:cubicBezTo>
                  <a:cubicBezTo>
                    <a:pt x="644" y="766"/>
                    <a:pt x="655" y="756"/>
                    <a:pt x="660" y="742"/>
                  </a:cubicBezTo>
                  <a:cubicBezTo>
                    <a:pt x="675" y="698"/>
                    <a:pt x="651" y="765"/>
                    <a:pt x="672" y="718"/>
                  </a:cubicBezTo>
                  <a:cubicBezTo>
                    <a:pt x="675" y="710"/>
                    <a:pt x="680" y="694"/>
                    <a:pt x="680" y="694"/>
                  </a:cubicBezTo>
                  <a:cubicBezTo>
                    <a:pt x="684" y="665"/>
                    <a:pt x="691" y="639"/>
                    <a:pt x="696" y="610"/>
                  </a:cubicBezTo>
                  <a:cubicBezTo>
                    <a:pt x="695" y="579"/>
                    <a:pt x="695" y="549"/>
                    <a:pt x="692" y="518"/>
                  </a:cubicBezTo>
                  <a:cubicBezTo>
                    <a:pt x="691" y="504"/>
                    <a:pt x="684" y="478"/>
                    <a:pt x="684" y="478"/>
                  </a:cubicBezTo>
                  <a:cubicBezTo>
                    <a:pt x="680" y="429"/>
                    <a:pt x="667" y="309"/>
                    <a:pt x="620" y="278"/>
                  </a:cubicBezTo>
                  <a:cubicBezTo>
                    <a:pt x="611" y="264"/>
                    <a:pt x="602" y="255"/>
                    <a:pt x="588" y="246"/>
                  </a:cubicBezTo>
                  <a:cubicBezTo>
                    <a:pt x="565" y="212"/>
                    <a:pt x="596" y="252"/>
                    <a:pt x="568" y="230"/>
                  </a:cubicBezTo>
                  <a:cubicBezTo>
                    <a:pt x="564" y="227"/>
                    <a:pt x="563" y="221"/>
                    <a:pt x="560" y="218"/>
                  </a:cubicBezTo>
                  <a:cubicBezTo>
                    <a:pt x="557" y="215"/>
                    <a:pt x="552" y="213"/>
                    <a:pt x="548" y="210"/>
                  </a:cubicBezTo>
                  <a:cubicBezTo>
                    <a:pt x="542" y="191"/>
                    <a:pt x="536" y="176"/>
                    <a:pt x="520" y="162"/>
                  </a:cubicBezTo>
                  <a:cubicBezTo>
                    <a:pt x="513" y="156"/>
                    <a:pt x="496" y="146"/>
                    <a:pt x="496" y="146"/>
                  </a:cubicBezTo>
                  <a:cubicBezTo>
                    <a:pt x="487" y="133"/>
                    <a:pt x="476" y="128"/>
                    <a:pt x="464" y="118"/>
                  </a:cubicBezTo>
                  <a:cubicBezTo>
                    <a:pt x="456" y="112"/>
                    <a:pt x="448" y="107"/>
                    <a:pt x="440" y="102"/>
                  </a:cubicBezTo>
                  <a:cubicBezTo>
                    <a:pt x="436" y="99"/>
                    <a:pt x="428" y="94"/>
                    <a:pt x="428" y="94"/>
                  </a:cubicBezTo>
                  <a:cubicBezTo>
                    <a:pt x="420" y="82"/>
                    <a:pt x="396" y="66"/>
                    <a:pt x="396" y="66"/>
                  </a:cubicBezTo>
                  <a:cubicBezTo>
                    <a:pt x="385" y="49"/>
                    <a:pt x="371" y="40"/>
                    <a:pt x="352" y="34"/>
                  </a:cubicBezTo>
                  <a:cubicBezTo>
                    <a:pt x="336" y="10"/>
                    <a:pt x="294" y="5"/>
                    <a:pt x="268" y="2"/>
                  </a:cubicBezTo>
                  <a:cubicBezTo>
                    <a:pt x="256" y="4"/>
                    <a:pt x="239" y="0"/>
                    <a:pt x="232" y="10"/>
                  </a:cubicBezTo>
                  <a:cubicBezTo>
                    <a:pt x="224" y="21"/>
                    <a:pt x="223" y="35"/>
                    <a:pt x="216" y="46"/>
                  </a:cubicBezTo>
                  <a:cubicBezTo>
                    <a:pt x="213" y="62"/>
                    <a:pt x="212" y="71"/>
                    <a:pt x="208" y="86"/>
                  </a:cubicBezTo>
                  <a:cubicBezTo>
                    <a:pt x="206" y="94"/>
                    <a:pt x="200" y="110"/>
                    <a:pt x="200" y="110"/>
                  </a:cubicBezTo>
                  <a:cubicBezTo>
                    <a:pt x="203" y="118"/>
                    <a:pt x="205" y="126"/>
                    <a:pt x="208" y="134"/>
                  </a:cubicBezTo>
                  <a:cubicBezTo>
                    <a:pt x="209" y="138"/>
                    <a:pt x="212" y="146"/>
                    <a:pt x="212" y="146"/>
                  </a:cubicBezTo>
                  <a:cubicBezTo>
                    <a:pt x="211" y="162"/>
                    <a:pt x="211" y="178"/>
                    <a:pt x="208" y="194"/>
                  </a:cubicBezTo>
                  <a:cubicBezTo>
                    <a:pt x="207" y="202"/>
                    <a:pt x="200" y="218"/>
                    <a:pt x="200" y="218"/>
                  </a:cubicBezTo>
                  <a:cubicBezTo>
                    <a:pt x="174" y="201"/>
                    <a:pt x="176" y="142"/>
                    <a:pt x="168" y="110"/>
                  </a:cubicBezTo>
                  <a:cubicBezTo>
                    <a:pt x="166" y="102"/>
                    <a:pt x="163" y="94"/>
                    <a:pt x="160" y="86"/>
                  </a:cubicBezTo>
                  <a:cubicBezTo>
                    <a:pt x="157" y="77"/>
                    <a:pt x="136" y="70"/>
                    <a:pt x="136" y="70"/>
                  </a:cubicBezTo>
                  <a:cubicBezTo>
                    <a:pt x="104" y="75"/>
                    <a:pt x="120" y="71"/>
                    <a:pt x="88" y="82"/>
                  </a:cubicBezTo>
                  <a:cubicBezTo>
                    <a:pt x="79" y="85"/>
                    <a:pt x="64" y="98"/>
                    <a:pt x="64" y="98"/>
                  </a:cubicBezTo>
                  <a:cubicBezTo>
                    <a:pt x="52" y="115"/>
                    <a:pt x="54" y="130"/>
                    <a:pt x="36" y="142"/>
                  </a:cubicBezTo>
                  <a:cubicBezTo>
                    <a:pt x="26" y="171"/>
                    <a:pt x="15" y="200"/>
                    <a:pt x="8" y="230"/>
                  </a:cubicBezTo>
                  <a:cubicBezTo>
                    <a:pt x="2" y="329"/>
                    <a:pt x="18" y="423"/>
                    <a:pt x="24" y="522"/>
                  </a:cubicBezTo>
                  <a:cubicBezTo>
                    <a:pt x="18" y="593"/>
                    <a:pt x="13" y="664"/>
                    <a:pt x="4" y="734"/>
                  </a:cubicBezTo>
                  <a:cubicBezTo>
                    <a:pt x="0" y="804"/>
                    <a:pt x="8" y="868"/>
                    <a:pt x="12" y="938"/>
                  </a:cubicBezTo>
                  <a:cubicBezTo>
                    <a:pt x="8" y="971"/>
                    <a:pt x="9" y="1001"/>
                    <a:pt x="16" y="1034"/>
                  </a:cubicBezTo>
                  <a:cubicBezTo>
                    <a:pt x="17" y="1091"/>
                    <a:pt x="18" y="1149"/>
                    <a:pt x="20" y="1206"/>
                  </a:cubicBezTo>
                  <a:cubicBezTo>
                    <a:pt x="23" y="1315"/>
                    <a:pt x="34" y="1436"/>
                    <a:pt x="64" y="1542"/>
                  </a:cubicBezTo>
                  <a:cubicBezTo>
                    <a:pt x="72" y="1569"/>
                    <a:pt x="74" y="1615"/>
                    <a:pt x="96" y="1634"/>
                  </a:cubicBezTo>
                  <a:cubicBezTo>
                    <a:pt x="134" y="1667"/>
                    <a:pt x="179" y="1680"/>
                    <a:pt x="228" y="1686"/>
                  </a:cubicBezTo>
                  <a:cubicBezTo>
                    <a:pt x="252" y="1694"/>
                    <a:pt x="364" y="1680"/>
                    <a:pt x="396" y="1658"/>
                  </a:cubicBezTo>
                  <a:cubicBezTo>
                    <a:pt x="408" y="1650"/>
                    <a:pt x="420" y="1642"/>
                    <a:pt x="432" y="1634"/>
                  </a:cubicBezTo>
                  <a:cubicBezTo>
                    <a:pt x="440" y="1629"/>
                    <a:pt x="456" y="1618"/>
                    <a:pt x="456" y="1618"/>
                  </a:cubicBezTo>
                  <a:cubicBezTo>
                    <a:pt x="461" y="1602"/>
                    <a:pt x="472" y="1601"/>
                    <a:pt x="480" y="1586"/>
                  </a:cubicBezTo>
                  <a:cubicBezTo>
                    <a:pt x="490" y="1567"/>
                    <a:pt x="501" y="1546"/>
                    <a:pt x="508" y="1526"/>
                  </a:cubicBezTo>
                  <a:cubicBezTo>
                    <a:pt x="514" y="1482"/>
                    <a:pt x="532" y="1441"/>
                    <a:pt x="540" y="1398"/>
                  </a:cubicBezTo>
                  <a:cubicBezTo>
                    <a:pt x="552" y="1334"/>
                    <a:pt x="551" y="1269"/>
                    <a:pt x="564" y="1206"/>
                  </a:cubicBezTo>
                  <a:cubicBezTo>
                    <a:pt x="560" y="1143"/>
                    <a:pt x="560" y="1169"/>
                    <a:pt x="560" y="1130"/>
                  </a:cubicBezTo>
                  <a:close/>
                </a:path>
              </a:pathLst>
            </a:custGeom>
            <a:noFill/>
            <a:ln w="762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4500"/>
                                        </p:tgtEl>
                                        <p:attrNameLst>
                                          <p:attrName>style.visibility</p:attrName>
                                        </p:attrNameLst>
                                      </p:cBhvr>
                                      <p:to>
                                        <p:strVal val="visible"/>
                                      </p:to>
                                    </p:set>
                                    <p:animEffect transition="in" filter="fade">
                                      <p:cBhvr>
                                        <p:cTn id="7" dur="500"/>
                                        <p:tgtEl>
                                          <p:spTgt spid="234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4499">
                                            <p:txEl>
                                              <p:pRg st="0" end="0"/>
                                            </p:txEl>
                                          </p:spTgt>
                                        </p:tgtEl>
                                        <p:attrNameLst>
                                          <p:attrName>style.visibility</p:attrName>
                                        </p:attrNameLst>
                                      </p:cBhvr>
                                      <p:to>
                                        <p:strVal val="visible"/>
                                      </p:to>
                                    </p:set>
                                    <p:animEffect transition="in" filter="fade">
                                      <p:cBhvr>
                                        <p:cTn id="12" dur="500"/>
                                        <p:tgtEl>
                                          <p:spTgt spid="234499">
                                            <p:txEl>
                                              <p:pRg st="0" end="0"/>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234514"/>
                                        </p:tgtEl>
                                        <p:attrNameLst>
                                          <p:attrName>style.visibility</p:attrName>
                                        </p:attrNameLst>
                                      </p:cBhvr>
                                      <p:to>
                                        <p:strVal val="visible"/>
                                      </p:to>
                                    </p:set>
                                    <p:animEffect transition="in" filter="fade">
                                      <p:cBhvr>
                                        <p:cTn id="16" dur="1000"/>
                                        <p:tgtEl>
                                          <p:spTgt spid="234514"/>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234502"/>
                                        </p:tgtEl>
                                        <p:attrNameLst>
                                          <p:attrName>style.visibility</p:attrName>
                                        </p:attrNameLst>
                                      </p:cBhvr>
                                      <p:to>
                                        <p:strVal val="visible"/>
                                      </p:to>
                                    </p:set>
                                    <p:animEffect transition="in" filter="fade">
                                      <p:cBhvr>
                                        <p:cTn id="20" dur="500"/>
                                        <p:tgtEl>
                                          <p:spTgt spid="234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p:bldP spid="23450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42" name="Rectangle 18"/>
          <p:cNvSpPr>
            <a:spLocks noChangeArrowheads="1"/>
          </p:cNvSpPr>
          <p:nvPr/>
        </p:nvSpPr>
        <p:spPr bwMode="auto">
          <a:xfrm>
            <a:off x="0" y="4267200"/>
            <a:ext cx="9144000" cy="2590800"/>
          </a:xfrm>
          <a:prstGeom prst="rect">
            <a:avLst/>
          </a:prstGeom>
          <a:gradFill rotWithShape="1">
            <a:gsLst>
              <a:gs pos="0">
                <a:srgbClr val="3333FF">
                  <a:gamma/>
                  <a:tint val="0"/>
                  <a:invGamma/>
                </a:srgbClr>
              </a:gs>
              <a:gs pos="100000">
                <a:srgbClr val="3333FF"/>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026" name="Rectangle 2"/>
          <p:cNvSpPr>
            <a:spLocks noGrp="1" noChangeArrowheads="1"/>
          </p:cNvSpPr>
          <p:nvPr>
            <p:ph type="title"/>
          </p:nvPr>
        </p:nvSpPr>
        <p:spPr/>
        <p:txBody>
          <a:bodyPr/>
          <a:lstStyle/>
          <a:p>
            <a:pPr eaLnBrk="1" hangingPunct="1">
              <a:defRPr/>
            </a:pPr>
            <a:r>
              <a:rPr lang="en-US">
                <a:cs typeface="+mj-cs"/>
              </a:rPr>
              <a:t>Laetoli Footprints</a:t>
            </a:r>
          </a:p>
        </p:txBody>
      </p:sp>
      <p:sp>
        <p:nvSpPr>
          <p:cNvPr id="257027" name="Rectangle 3"/>
          <p:cNvSpPr>
            <a:spLocks noGrp="1" noChangeArrowheads="1"/>
          </p:cNvSpPr>
          <p:nvPr>
            <p:ph type="body" idx="1"/>
          </p:nvPr>
        </p:nvSpPr>
        <p:spPr>
          <a:xfrm>
            <a:off x="312738" y="2182813"/>
            <a:ext cx="8535987" cy="2073275"/>
          </a:xfrm>
        </p:spPr>
        <p:txBody>
          <a:bodyPr/>
          <a:lstStyle/>
          <a:p>
            <a:pPr marL="0" indent="0" eaLnBrk="1" hangingPunct="1">
              <a:buFont typeface="Wingdings" charset="0"/>
              <a:buNone/>
              <a:defRPr/>
            </a:pPr>
            <a:r>
              <a:rPr lang="ja-JP" altLang="en-US" dirty="0">
                <a:latin typeface="Arial"/>
                <a:cs typeface="+mn-cs"/>
              </a:rPr>
              <a:t>“</a:t>
            </a:r>
            <a:r>
              <a:rPr lang="en-US" dirty="0">
                <a:cs typeface="+mn-cs"/>
              </a:rPr>
              <a:t>There is a well-shaped modern heel with a strong arch and a good ball of the foot in front of it. The big toe is straight in line. It </a:t>
            </a:r>
            <a:r>
              <a:rPr lang="en-US" dirty="0" err="1">
                <a:cs typeface="+mn-cs"/>
              </a:rPr>
              <a:t>doesn</a:t>
            </a:r>
            <a:r>
              <a:rPr lang="fr-FR" altLang="ja-JP" dirty="0">
                <a:latin typeface="Arial"/>
                <a:cs typeface="+mn-cs"/>
              </a:rPr>
              <a:t>'</a:t>
            </a:r>
            <a:r>
              <a:rPr lang="en-US" dirty="0">
                <a:cs typeface="+mn-cs"/>
              </a:rPr>
              <a:t>t stick out to the side like an ape toe,…</a:t>
            </a:r>
            <a:r>
              <a:rPr lang="ja-JP" altLang="en-US" dirty="0">
                <a:latin typeface="Arial"/>
                <a:cs typeface="+mn-cs"/>
              </a:rPr>
              <a:t>”</a:t>
            </a:r>
            <a:endParaRPr lang="en-US" dirty="0">
              <a:cs typeface="+mn-cs"/>
            </a:endParaRPr>
          </a:p>
        </p:txBody>
      </p:sp>
      <p:sp>
        <p:nvSpPr>
          <p:cNvPr id="257028" name="Text Box 4"/>
          <p:cNvSpPr txBox="1">
            <a:spLocks noChangeArrowheads="1"/>
          </p:cNvSpPr>
          <p:nvPr/>
        </p:nvSpPr>
        <p:spPr bwMode="auto">
          <a:xfrm>
            <a:off x="566738" y="1150938"/>
            <a:ext cx="777875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Donald Johanson and Maitland Edey, </a:t>
            </a:r>
            <a:r>
              <a:rPr lang="en-US" i="1">
                <a:cs typeface="+mn-cs"/>
              </a:rPr>
              <a:t>Lucy: The Beginnings of Humankind</a:t>
            </a:r>
            <a:r>
              <a:rPr lang="en-US">
                <a:cs typeface="+mn-cs"/>
              </a:rPr>
              <a:t>, 1981, p. 250.</a:t>
            </a:r>
          </a:p>
        </p:txBody>
      </p:sp>
      <p:pic>
        <p:nvPicPr>
          <p:cNvPr id="75781" name="Picture 6" descr="laetoli foo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6663" y="4364038"/>
            <a:ext cx="1735137" cy="2232025"/>
          </a:xfrm>
          <a:prstGeom prst="rect">
            <a:avLst/>
          </a:prstGeom>
          <a:noFill/>
          <a:ln w="2857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257031" name="Freeform 7"/>
          <p:cNvSpPr>
            <a:spLocks/>
          </p:cNvSpPr>
          <p:nvPr/>
        </p:nvSpPr>
        <p:spPr bwMode="auto">
          <a:xfrm>
            <a:off x="4340225" y="4889500"/>
            <a:ext cx="685800" cy="1671638"/>
          </a:xfrm>
          <a:custGeom>
            <a:avLst/>
            <a:gdLst>
              <a:gd name="T0" fmla="*/ 560 w 696"/>
              <a:gd name="T1" fmla="*/ 1130 h 1694"/>
              <a:gd name="T2" fmla="*/ 572 w 696"/>
              <a:gd name="T3" fmla="*/ 1006 h 1694"/>
              <a:gd name="T4" fmla="*/ 620 w 696"/>
              <a:gd name="T5" fmla="*/ 826 h 1694"/>
              <a:gd name="T6" fmla="*/ 636 w 696"/>
              <a:gd name="T7" fmla="*/ 778 h 1694"/>
              <a:gd name="T8" fmla="*/ 660 w 696"/>
              <a:gd name="T9" fmla="*/ 742 h 1694"/>
              <a:gd name="T10" fmla="*/ 672 w 696"/>
              <a:gd name="T11" fmla="*/ 718 h 1694"/>
              <a:gd name="T12" fmla="*/ 680 w 696"/>
              <a:gd name="T13" fmla="*/ 694 h 1694"/>
              <a:gd name="T14" fmla="*/ 696 w 696"/>
              <a:gd name="T15" fmla="*/ 610 h 1694"/>
              <a:gd name="T16" fmla="*/ 692 w 696"/>
              <a:gd name="T17" fmla="*/ 518 h 1694"/>
              <a:gd name="T18" fmla="*/ 684 w 696"/>
              <a:gd name="T19" fmla="*/ 478 h 1694"/>
              <a:gd name="T20" fmla="*/ 620 w 696"/>
              <a:gd name="T21" fmla="*/ 278 h 1694"/>
              <a:gd name="T22" fmla="*/ 588 w 696"/>
              <a:gd name="T23" fmla="*/ 246 h 1694"/>
              <a:gd name="T24" fmla="*/ 568 w 696"/>
              <a:gd name="T25" fmla="*/ 230 h 1694"/>
              <a:gd name="T26" fmla="*/ 560 w 696"/>
              <a:gd name="T27" fmla="*/ 218 h 1694"/>
              <a:gd name="T28" fmla="*/ 548 w 696"/>
              <a:gd name="T29" fmla="*/ 210 h 1694"/>
              <a:gd name="T30" fmla="*/ 520 w 696"/>
              <a:gd name="T31" fmla="*/ 162 h 1694"/>
              <a:gd name="T32" fmla="*/ 496 w 696"/>
              <a:gd name="T33" fmla="*/ 146 h 1694"/>
              <a:gd name="T34" fmla="*/ 464 w 696"/>
              <a:gd name="T35" fmla="*/ 118 h 1694"/>
              <a:gd name="T36" fmla="*/ 440 w 696"/>
              <a:gd name="T37" fmla="*/ 102 h 1694"/>
              <a:gd name="T38" fmla="*/ 428 w 696"/>
              <a:gd name="T39" fmla="*/ 94 h 1694"/>
              <a:gd name="T40" fmla="*/ 396 w 696"/>
              <a:gd name="T41" fmla="*/ 66 h 1694"/>
              <a:gd name="T42" fmla="*/ 352 w 696"/>
              <a:gd name="T43" fmla="*/ 34 h 1694"/>
              <a:gd name="T44" fmla="*/ 268 w 696"/>
              <a:gd name="T45" fmla="*/ 2 h 1694"/>
              <a:gd name="T46" fmla="*/ 232 w 696"/>
              <a:gd name="T47" fmla="*/ 10 h 1694"/>
              <a:gd name="T48" fmla="*/ 216 w 696"/>
              <a:gd name="T49" fmla="*/ 46 h 1694"/>
              <a:gd name="T50" fmla="*/ 208 w 696"/>
              <a:gd name="T51" fmla="*/ 86 h 1694"/>
              <a:gd name="T52" fmla="*/ 200 w 696"/>
              <a:gd name="T53" fmla="*/ 110 h 1694"/>
              <a:gd name="T54" fmla="*/ 208 w 696"/>
              <a:gd name="T55" fmla="*/ 134 h 1694"/>
              <a:gd name="T56" fmla="*/ 212 w 696"/>
              <a:gd name="T57" fmla="*/ 146 h 1694"/>
              <a:gd name="T58" fmla="*/ 208 w 696"/>
              <a:gd name="T59" fmla="*/ 194 h 1694"/>
              <a:gd name="T60" fmla="*/ 200 w 696"/>
              <a:gd name="T61" fmla="*/ 218 h 1694"/>
              <a:gd name="T62" fmla="*/ 168 w 696"/>
              <a:gd name="T63" fmla="*/ 110 h 1694"/>
              <a:gd name="T64" fmla="*/ 160 w 696"/>
              <a:gd name="T65" fmla="*/ 86 h 1694"/>
              <a:gd name="T66" fmla="*/ 136 w 696"/>
              <a:gd name="T67" fmla="*/ 70 h 1694"/>
              <a:gd name="T68" fmla="*/ 88 w 696"/>
              <a:gd name="T69" fmla="*/ 82 h 1694"/>
              <a:gd name="T70" fmla="*/ 64 w 696"/>
              <a:gd name="T71" fmla="*/ 98 h 1694"/>
              <a:gd name="T72" fmla="*/ 36 w 696"/>
              <a:gd name="T73" fmla="*/ 142 h 1694"/>
              <a:gd name="T74" fmla="*/ 8 w 696"/>
              <a:gd name="T75" fmla="*/ 230 h 1694"/>
              <a:gd name="T76" fmla="*/ 24 w 696"/>
              <a:gd name="T77" fmla="*/ 522 h 1694"/>
              <a:gd name="T78" fmla="*/ 4 w 696"/>
              <a:gd name="T79" fmla="*/ 734 h 1694"/>
              <a:gd name="T80" fmla="*/ 12 w 696"/>
              <a:gd name="T81" fmla="*/ 938 h 1694"/>
              <a:gd name="T82" fmla="*/ 16 w 696"/>
              <a:gd name="T83" fmla="*/ 1034 h 1694"/>
              <a:gd name="T84" fmla="*/ 20 w 696"/>
              <a:gd name="T85" fmla="*/ 1206 h 1694"/>
              <a:gd name="T86" fmla="*/ 64 w 696"/>
              <a:gd name="T87" fmla="*/ 1542 h 1694"/>
              <a:gd name="T88" fmla="*/ 96 w 696"/>
              <a:gd name="T89" fmla="*/ 1634 h 1694"/>
              <a:gd name="T90" fmla="*/ 228 w 696"/>
              <a:gd name="T91" fmla="*/ 1686 h 1694"/>
              <a:gd name="T92" fmla="*/ 396 w 696"/>
              <a:gd name="T93" fmla="*/ 1658 h 1694"/>
              <a:gd name="T94" fmla="*/ 432 w 696"/>
              <a:gd name="T95" fmla="*/ 1634 h 1694"/>
              <a:gd name="T96" fmla="*/ 456 w 696"/>
              <a:gd name="T97" fmla="*/ 1618 h 1694"/>
              <a:gd name="T98" fmla="*/ 480 w 696"/>
              <a:gd name="T99" fmla="*/ 1586 h 1694"/>
              <a:gd name="T100" fmla="*/ 508 w 696"/>
              <a:gd name="T101" fmla="*/ 1526 h 1694"/>
              <a:gd name="T102" fmla="*/ 540 w 696"/>
              <a:gd name="T103" fmla="*/ 1398 h 1694"/>
              <a:gd name="T104" fmla="*/ 564 w 696"/>
              <a:gd name="T105" fmla="*/ 1206 h 1694"/>
              <a:gd name="T106" fmla="*/ 560 w 696"/>
              <a:gd name="T107" fmla="*/ 113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694">
                <a:moveTo>
                  <a:pt x="560" y="1130"/>
                </a:moveTo>
                <a:cubicBezTo>
                  <a:pt x="570" y="1089"/>
                  <a:pt x="567" y="1048"/>
                  <a:pt x="572" y="1006"/>
                </a:cubicBezTo>
                <a:cubicBezTo>
                  <a:pt x="580" y="946"/>
                  <a:pt x="604" y="885"/>
                  <a:pt x="620" y="826"/>
                </a:cubicBezTo>
                <a:cubicBezTo>
                  <a:pt x="623" y="816"/>
                  <a:pt x="629" y="788"/>
                  <a:pt x="636" y="778"/>
                </a:cubicBezTo>
                <a:cubicBezTo>
                  <a:pt x="644" y="766"/>
                  <a:pt x="655" y="756"/>
                  <a:pt x="660" y="742"/>
                </a:cubicBezTo>
                <a:cubicBezTo>
                  <a:pt x="675" y="698"/>
                  <a:pt x="651" y="765"/>
                  <a:pt x="672" y="718"/>
                </a:cubicBezTo>
                <a:cubicBezTo>
                  <a:pt x="675" y="710"/>
                  <a:pt x="680" y="694"/>
                  <a:pt x="680" y="694"/>
                </a:cubicBezTo>
                <a:cubicBezTo>
                  <a:pt x="684" y="665"/>
                  <a:pt x="691" y="639"/>
                  <a:pt x="696" y="610"/>
                </a:cubicBezTo>
                <a:cubicBezTo>
                  <a:pt x="695" y="579"/>
                  <a:pt x="695" y="549"/>
                  <a:pt x="692" y="518"/>
                </a:cubicBezTo>
                <a:cubicBezTo>
                  <a:pt x="691" y="504"/>
                  <a:pt x="684" y="478"/>
                  <a:pt x="684" y="478"/>
                </a:cubicBezTo>
                <a:cubicBezTo>
                  <a:pt x="680" y="429"/>
                  <a:pt x="667" y="309"/>
                  <a:pt x="620" y="278"/>
                </a:cubicBezTo>
                <a:cubicBezTo>
                  <a:pt x="611" y="264"/>
                  <a:pt x="602" y="255"/>
                  <a:pt x="588" y="246"/>
                </a:cubicBezTo>
                <a:cubicBezTo>
                  <a:pt x="565" y="212"/>
                  <a:pt x="596" y="252"/>
                  <a:pt x="568" y="230"/>
                </a:cubicBezTo>
                <a:cubicBezTo>
                  <a:pt x="564" y="227"/>
                  <a:pt x="563" y="221"/>
                  <a:pt x="560" y="218"/>
                </a:cubicBezTo>
                <a:cubicBezTo>
                  <a:pt x="557" y="215"/>
                  <a:pt x="552" y="213"/>
                  <a:pt x="548" y="210"/>
                </a:cubicBezTo>
                <a:cubicBezTo>
                  <a:pt x="542" y="191"/>
                  <a:pt x="536" y="176"/>
                  <a:pt x="520" y="162"/>
                </a:cubicBezTo>
                <a:cubicBezTo>
                  <a:pt x="513" y="156"/>
                  <a:pt x="496" y="146"/>
                  <a:pt x="496" y="146"/>
                </a:cubicBezTo>
                <a:cubicBezTo>
                  <a:pt x="487" y="133"/>
                  <a:pt x="476" y="128"/>
                  <a:pt x="464" y="118"/>
                </a:cubicBezTo>
                <a:cubicBezTo>
                  <a:pt x="456" y="112"/>
                  <a:pt x="448" y="107"/>
                  <a:pt x="440" y="102"/>
                </a:cubicBezTo>
                <a:cubicBezTo>
                  <a:pt x="436" y="99"/>
                  <a:pt x="428" y="94"/>
                  <a:pt x="428" y="94"/>
                </a:cubicBezTo>
                <a:cubicBezTo>
                  <a:pt x="420" y="82"/>
                  <a:pt x="396" y="66"/>
                  <a:pt x="396" y="66"/>
                </a:cubicBezTo>
                <a:cubicBezTo>
                  <a:pt x="385" y="49"/>
                  <a:pt x="371" y="40"/>
                  <a:pt x="352" y="34"/>
                </a:cubicBezTo>
                <a:cubicBezTo>
                  <a:pt x="336" y="10"/>
                  <a:pt x="294" y="5"/>
                  <a:pt x="268" y="2"/>
                </a:cubicBezTo>
                <a:cubicBezTo>
                  <a:pt x="256" y="4"/>
                  <a:pt x="239" y="0"/>
                  <a:pt x="232" y="10"/>
                </a:cubicBezTo>
                <a:cubicBezTo>
                  <a:pt x="224" y="21"/>
                  <a:pt x="223" y="35"/>
                  <a:pt x="216" y="46"/>
                </a:cubicBezTo>
                <a:cubicBezTo>
                  <a:pt x="213" y="62"/>
                  <a:pt x="212" y="71"/>
                  <a:pt x="208" y="86"/>
                </a:cubicBezTo>
                <a:cubicBezTo>
                  <a:pt x="206" y="94"/>
                  <a:pt x="200" y="110"/>
                  <a:pt x="200" y="110"/>
                </a:cubicBezTo>
                <a:cubicBezTo>
                  <a:pt x="203" y="118"/>
                  <a:pt x="205" y="126"/>
                  <a:pt x="208" y="134"/>
                </a:cubicBezTo>
                <a:cubicBezTo>
                  <a:pt x="209" y="138"/>
                  <a:pt x="212" y="146"/>
                  <a:pt x="212" y="146"/>
                </a:cubicBezTo>
                <a:cubicBezTo>
                  <a:pt x="211" y="162"/>
                  <a:pt x="211" y="178"/>
                  <a:pt x="208" y="194"/>
                </a:cubicBezTo>
                <a:cubicBezTo>
                  <a:pt x="207" y="202"/>
                  <a:pt x="200" y="218"/>
                  <a:pt x="200" y="218"/>
                </a:cubicBezTo>
                <a:cubicBezTo>
                  <a:pt x="174" y="201"/>
                  <a:pt x="176" y="142"/>
                  <a:pt x="168" y="110"/>
                </a:cubicBezTo>
                <a:cubicBezTo>
                  <a:pt x="166" y="102"/>
                  <a:pt x="163" y="94"/>
                  <a:pt x="160" y="86"/>
                </a:cubicBezTo>
                <a:cubicBezTo>
                  <a:pt x="157" y="77"/>
                  <a:pt x="136" y="70"/>
                  <a:pt x="136" y="70"/>
                </a:cubicBezTo>
                <a:cubicBezTo>
                  <a:pt x="104" y="75"/>
                  <a:pt x="120" y="71"/>
                  <a:pt x="88" y="82"/>
                </a:cubicBezTo>
                <a:cubicBezTo>
                  <a:pt x="79" y="85"/>
                  <a:pt x="64" y="98"/>
                  <a:pt x="64" y="98"/>
                </a:cubicBezTo>
                <a:cubicBezTo>
                  <a:pt x="52" y="115"/>
                  <a:pt x="54" y="130"/>
                  <a:pt x="36" y="142"/>
                </a:cubicBezTo>
                <a:cubicBezTo>
                  <a:pt x="26" y="171"/>
                  <a:pt x="15" y="200"/>
                  <a:pt x="8" y="230"/>
                </a:cubicBezTo>
                <a:cubicBezTo>
                  <a:pt x="2" y="329"/>
                  <a:pt x="18" y="423"/>
                  <a:pt x="24" y="522"/>
                </a:cubicBezTo>
                <a:cubicBezTo>
                  <a:pt x="18" y="593"/>
                  <a:pt x="13" y="664"/>
                  <a:pt x="4" y="734"/>
                </a:cubicBezTo>
                <a:cubicBezTo>
                  <a:pt x="0" y="804"/>
                  <a:pt x="8" y="868"/>
                  <a:pt x="12" y="938"/>
                </a:cubicBezTo>
                <a:cubicBezTo>
                  <a:pt x="8" y="971"/>
                  <a:pt x="9" y="1001"/>
                  <a:pt x="16" y="1034"/>
                </a:cubicBezTo>
                <a:cubicBezTo>
                  <a:pt x="17" y="1091"/>
                  <a:pt x="18" y="1149"/>
                  <a:pt x="20" y="1206"/>
                </a:cubicBezTo>
                <a:cubicBezTo>
                  <a:pt x="23" y="1315"/>
                  <a:pt x="34" y="1436"/>
                  <a:pt x="64" y="1542"/>
                </a:cubicBezTo>
                <a:cubicBezTo>
                  <a:pt x="72" y="1569"/>
                  <a:pt x="74" y="1615"/>
                  <a:pt x="96" y="1634"/>
                </a:cubicBezTo>
                <a:cubicBezTo>
                  <a:pt x="134" y="1667"/>
                  <a:pt x="179" y="1680"/>
                  <a:pt x="228" y="1686"/>
                </a:cubicBezTo>
                <a:cubicBezTo>
                  <a:pt x="252" y="1694"/>
                  <a:pt x="364" y="1680"/>
                  <a:pt x="396" y="1658"/>
                </a:cubicBezTo>
                <a:cubicBezTo>
                  <a:pt x="408" y="1650"/>
                  <a:pt x="420" y="1642"/>
                  <a:pt x="432" y="1634"/>
                </a:cubicBezTo>
                <a:cubicBezTo>
                  <a:pt x="440" y="1629"/>
                  <a:pt x="456" y="1618"/>
                  <a:pt x="456" y="1618"/>
                </a:cubicBezTo>
                <a:cubicBezTo>
                  <a:pt x="461" y="1602"/>
                  <a:pt x="472" y="1601"/>
                  <a:pt x="480" y="1586"/>
                </a:cubicBezTo>
                <a:cubicBezTo>
                  <a:pt x="490" y="1567"/>
                  <a:pt x="501" y="1546"/>
                  <a:pt x="508" y="1526"/>
                </a:cubicBezTo>
                <a:cubicBezTo>
                  <a:pt x="514" y="1482"/>
                  <a:pt x="532" y="1441"/>
                  <a:pt x="540" y="1398"/>
                </a:cubicBezTo>
                <a:cubicBezTo>
                  <a:pt x="552" y="1334"/>
                  <a:pt x="551" y="1269"/>
                  <a:pt x="564" y="1206"/>
                </a:cubicBezTo>
                <a:cubicBezTo>
                  <a:pt x="560" y="1143"/>
                  <a:pt x="560" y="1169"/>
                  <a:pt x="560" y="1130"/>
                </a:cubicBezTo>
                <a:close/>
              </a:path>
            </a:pathLst>
          </a:custGeom>
          <a:noFill/>
          <a:ln w="571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57046" name="Group 22"/>
          <p:cNvGrpSpPr>
            <a:grpSpLocks/>
          </p:cNvGrpSpPr>
          <p:nvPr/>
        </p:nvGrpSpPr>
        <p:grpSpPr bwMode="auto">
          <a:xfrm>
            <a:off x="522288" y="4775200"/>
            <a:ext cx="3821112" cy="519113"/>
            <a:chOff x="329" y="3008"/>
            <a:chExt cx="2407" cy="327"/>
          </a:xfrm>
        </p:grpSpPr>
        <p:sp>
          <p:nvSpPr>
            <p:cNvPr id="257036" name="Text Box 12"/>
            <p:cNvSpPr txBox="1">
              <a:spLocks noChangeArrowheads="1"/>
            </p:cNvSpPr>
            <p:nvPr/>
          </p:nvSpPr>
          <p:spPr bwMode="auto">
            <a:xfrm>
              <a:off x="329" y="3008"/>
              <a:ext cx="172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effectLst>
                    <a:outerShdw blurRad="38100" dist="38100" dir="2700000" algn="tl">
                      <a:srgbClr val="DDDDDD"/>
                    </a:outerShdw>
                  </a:effectLst>
                  <a:cs typeface="+mn-cs"/>
                </a:rPr>
                <a:t>Straight big toe</a:t>
              </a:r>
            </a:p>
          </p:txBody>
        </p:sp>
        <p:sp>
          <p:nvSpPr>
            <p:cNvPr id="257043" name="AutoShape 19"/>
            <p:cNvSpPr>
              <a:spLocks noChangeArrowheads="1"/>
            </p:cNvSpPr>
            <p:nvPr/>
          </p:nvSpPr>
          <p:spPr bwMode="auto">
            <a:xfrm>
              <a:off x="1958" y="3082"/>
              <a:ext cx="778" cy="201"/>
            </a:xfrm>
            <a:prstGeom prst="rightArrow">
              <a:avLst>
                <a:gd name="adj1" fmla="val 50000"/>
                <a:gd name="adj2" fmla="val 96766"/>
              </a:avLst>
            </a:prstGeom>
            <a:solidFill>
              <a:srgbClr val="000066"/>
            </a:solidFill>
            <a:ln w="28575">
              <a:solidFill>
                <a:srgbClr val="FF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57047" name="Group 23"/>
          <p:cNvGrpSpPr>
            <a:grpSpLocks/>
          </p:cNvGrpSpPr>
          <p:nvPr/>
        </p:nvGrpSpPr>
        <p:grpSpPr bwMode="auto">
          <a:xfrm>
            <a:off x="1247775" y="5370513"/>
            <a:ext cx="3103563" cy="519112"/>
            <a:chOff x="786" y="3383"/>
            <a:chExt cx="1955" cy="327"/>
          </a:xfrm>
        </p:grpSpPr>
        <p:sp>
          <p:nvSpPr>
            <p:cNvPr id="257034" name="Text Box 10"/>
            <p:cNvSpPr txBox="1">
              <a:spLocks noChangeArrowheads="1"/>
            </p:cNvSpPr>
            <p:nvPr/>
          </p:nvSpPr>
          <p:spPr bwMode="auto">
            <a:xfrm>
              <a:off x="786" y="3383"/>
              <a:ext cx="1417"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effectLst>
                    <a:outerShdw blurRad="38100" dist="38100" dir="2700000" algn="tl">
                      <a:srgbClr val="DDDDDD"/>
                    </a:outerShdw>
                  </a:effectLst>
                  <a:cs typeface="+mn-cs"/>
                </a:rPr>
                <a:t>Strong arch</a:t>
              </a:r>
            </a:p>
          </p:txBody>
        </p:sp>
        <p:sp>
          <p:nvSpPr>
            <p:cNvPr id="257044" name="AutoShape 20"/>
            <p:cNvSpPr>
              <a:spLocks noChangeArrowheads="1"/>
            </p:cNvSpPr>
            <p:nvPr/>
          </p:nvSpPr>
          <p:spPr bwMode="auto">
            <a:xfrm>
              <a:off x="2054" y="3461"/>
              <a:ext cx="687" cy="201"/>
            </a:xfrm>
            <a:prstGeom prst="rightArrow">
              <a:avLst>
                <a:gd name="adj1" fmla="val 50000"/>
                <a:gd name="adj2" fmla="val 85448"/>
              </a:avLst>
            </a:prstGeom>
            <a:solidFill>
              <a:srgbClr val="000066"/>
            </a:solidFill>
            <a:ln w="28575">
              <a:solidFill>
                <a:srgbClr val="FF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57048" name="Group 24"/>
          <p:cNvGrpSpPr>
            <a:grpSpLocks/>
          </p:cNvGrpSpPr>
          <p:nvPr/>
        </p:nvGrpSpPr>
        <p:grpSpPr bwMode="auto">
          <a:xfrm>
            <a:off x="4826000" y="5413375"/>
            <a:ext cx="3651250" cy="946150"/>
            <a:chOff x="3040" y="3410"/>
            <a:chExt cx="2300" cy="596"/>
          </a:xfrm>
        </p:grpSpPr>
        <p:sp>
          <p:nvSpPr>
            <p:cNvPr id="257037" name="Text Box 13"/>
            <p:cNvSpPr txBox="1">
              <a:spLocks noChangeArrowheads="1"/>
            </p:cNvSpPr>
            <p:nvPr/>
          </p:nvSpPr>
          <p:spPr bwMode="auto">
            <a:xfrm>
              <a:off x="3822" y="3410"/>
              <a:ext cx="1518" cy="5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effectLst>
                    <a:outerShdw blurRad="38100" dist="38100" dir="2700000" algn="tl">
                      <a:srgbClr val="DDDDDD"/>
                    </a:outerShdw>
                  </a:effectLst>
                  <a:cs typeface="+mn-cs"/>
                </a:rPr>
                <a:t>Heel – toe movement</a:t>
              </a:r>
            </a:p>
          </p:txBody>
        </p:sp>
        <p:sp>
          <p:nvSpPr>
            <p:cNvPr id="257045" name="AutoShape 21"/>
            <p:cNvSpPr>
              <a:spLocks noChangeArrowheads="1"/>
            </p:cNvSpPr>
            <p:nvPr/>
          </p:nvSpPr>
          <p:spPr bwMode="auto">
            <a:xfrm rot="20675794" flipH="1">
              <a:off x="3040" y="3718"/>
              <a:ext cx="778" cy="201"/>
            </a:xfrm>
            <a:prstGeom prst="rightArrow">
              <a:avLst>
                <a:gd name="adj1" fmla="val 50000"/>
                <a:gd name="adj2" fmla="val 96766"/>
              </a:avLst>
            </a:prstGeom>
            <a:solidFill>
              <a:srgbClr val="000066"/>
            </a:solidFill>
            <a:ln w="28575">
              <a:solidFill>
                <a:srgbClr val="FF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7028"/>
                                        </p:tgtEl>
                                        <p:attrNameLst>
                                          <p:attrName>style.visibility</p:attrName>
                                        </p:attrNameLst>
                                      </p:cBhvr>
                                      <p:to>
                                        <p:strVal val="visible"/>
                                      </p:to>
                                    </p:set>
                                    <p:animEffect transition="in" filter="fade">
                                      <p:cBhvr>
                                        <p:cTn id="7" dur="500"/>
                                        <p:tgtEl>
                                          <p:spTgt spid="25702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57046"/>
                                        </p:tgtEl>
                                        <p:attrNameLst>
                                          <p:attrName>style.visibility</p:attrName>
                                        </p:attrNameLst>
                                      </p:cBhvr>
                                      <p:to>
                                        <p:strVal val="visible"/>
                                      </p:to>
                                    </p:set>
                                    <p:animEffect transition="in" filter="wipe(left)">
                                      <p:cBhvr>
                                        <p:cTn id="11" dur="500"/>
                                        <p:tgtEl>
                                          <p:spTgt spid="25704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7047"/>
                                        </p:tgtEl>
                                        <p:attrNameLst>
                                          <p:attrName>style.visibility</p:attrName>
                                        </p:attrNameLst>
                                      </p:cBhvr>
                                      <p:to>
                                        <p:strVal val="visible"/>
                                      </p:to>
                                    </p:set>
                                    <p:animEffect transition="in" filter="wipe(left)">
                                      <p:cBhvr>
                                        <p:cTn id="15" dur="500"/>
                                        <p:tgtEl>
                                          <p:spTgt spid="257047"/>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257048"/>
                                        </p:tgtEl>
                                        <p:attrNameLst>
                                          <p:attrName>style.visibility</p:attrName>
                                        </p:attrNameLst>
                                      </p:cBhvr>
                                      <p:to>
                                        <p:strVal val="visible"/>
                                      </p:to>
                                    </p:set>
                                    <p:animEffect transition="in" filter="wipe(right)">
                                      <p:cBhvr>
                                        <p:cTn id="19" dur="500"/>
                                        <p:tgtEl>
                                          <p:spTgt spid="2570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7027">
                                            <p:txEl>
                                              <p:pRg st="0" end="0"/>
                                            </p:txEl>
                                          </p:spTgt>
                                        </p:tgtEl>
                                        <p:attrNameLst>
                                          <p:attrName>style.visibility</p:attrName>
                                        </p:attrNameLst>
                                      </p:cBhvr>
                                      <p:to>
                                        <p:strVal val="visible"/>
                                      </p:to>
                                    </p:set>
                                    <p:animEffect transition="in" filter="fade">
                                      <p:cBhvr>
                                        <p:cTn id="24" dur="500"/>
                                        <p:tgtEl>
                                          <p:spTgt spid="257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P spid="25702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defRPr/>
            </a:pPr>
            <a:r>
              <a:rPr lang="en-US">
                <a:cs typeface="+mj-cs"/>
              </a:rPr>
              <a:t>Time: The Holy Grail</a:t>
            </a:r>
          </a:p>
        </p:txBody>
      </p:sp>
      <p:sp>
        <p:nvSpPr>
          <p:cNvPr id="302083" name="Rectangle 3"/>
          <p:cNvSpPr>
            <a:spLocks noGrp="1" noChangeArrowheads="1"/>
          </p:cNvSpPr>
          <p:nvPr>
            <p:ph type="body" idx="1"/>
          </p:nvPr>
        </p:nvSpPr>
        <p:spPr>
          <a:xfrm>
            <a:off x="487363" y="3090863"/>
            <a:ext cx="8229600" cy="3059112"/>
          </a:xfrm>
        </p:spPr>
        <p:txBody>
          <a:bodyPr/>
          <a:lstStyle/>
          <a:p>
            <a:pPr marL="0" indent="0" eaLnBrk="1" hangingPunct="1">
              <a:buFont typeface="Wingdings" charset="0"/>
              <a:buNone/>
              <a:defRPr/>
            </a:pPr>
            <a:r>
              <a:rPr lang="ja-JP" altLang="en-US">
                <a:latin typeface="Arial"/>
                <a:cs typeface="+mn-cs"/>
              </a:rPr>
              <a:t>“</a:t>
            </a:r>
            <a:r>
              <a:rPr lang="en-US">
                <a:cs typeface="+mn-cs"/>
              </a:rPr>
              <a:t>Who made these footprints? </a:t>
            </a:r>
            <a:r>
              <a:rPr lang="en-US" i="1">
                <a:cs typeface="+mn-cs"/>
              </a:rPr>
              <a:t>A. afarensis</a:t>
            </a:r>
            <a:r>
              <a:rPr lang="en-US">
                <a:cs typeface="+mn-cs"/>
              </a:rPr>
              <a:t> is the likely suspect because this is the only hominid whose remains have been found at Laetoli, and </a:t>
            </a:r>
            <a:r>
              <a:rPr lang="en-US" i="1">
                <a:cs typeface="+mn-cs"/>
              </a:rPr>
              <a:t>A. afarensis</a:t>
            </a:r>
            <a:r>
              <a:rPr lang="en-US">
                <a:cs typeface="+mn-cs"/>
              </a:rPr>
              <a:t> is the only known hominid to have lived in East Africa at the time the tracks were made.</a:t>
            </a:r>
            <a:r>
              <a:rPr lang="ja-JP" altLang="en-US">
                <a:latin typeface="Arial"/>
                <a:cs typeface="+mn-cs"/>
              </a:rPr>
              <a:t>”</a:t>
            </a:r>
            <a:endParaRPr lang="en-US">
              <a:cs typeface="+mn-cs"/>
            </a:endParaRPr>
          </a:p>
        </p:txBody>
      </p:sp>
      <p:sp>
        <p:nvSpPr>
          <p:cNvPr id="302084" name="Text Box 4"/>
          <p:cNvSpPr txBox="1">
            <a:spLocks noChangeArrowheads="1"/>
          </p:cNvSpPr>
          <p:nvPr/>
        </p:nvSpPr>
        <p:spPr bwMode="auto">
          <a:xfrm>
            <a:off x="479425" y="1712913"/>
            <a:ext cx="7677150" cy="137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cs typeface="+mn-cs"/>
              </a:rPr>
              <a:t>Robert Boyd (professor of anthropology) and Joan Silk (professor of anthropology), 	    </a:t>
            </a:r>
            <a:r>
              <a:rPr lang="en-US" i="1">
                <a:cs typeface="+mn-cs"/>
              </a:rPr>
              <a:t>How Humans Evolved</a:t>
            </a:r>
            <a:r>
              <a:rPr lang="en-US">
                <a:cs typeface="+mn-cs"/>
              </a:rPr>
              <a:t>, 2000, p. 334.</a:t>
            </a:r>
          </a:p>
        </p:txBody>
      </p:sp>
      <p:sp>
        <p:nvSpPr>
          <p:cNvPr id="302085" name="Text Box 5"/>
          <p:cNvSpPr txBox="1">
            <a:spLocks noChangeArrowheads="1"/>
          </p:cNvSpPr>
          <p:nvPr/>
        </p:nvSpPr>
        <p:spPr bwMode="auto">
          <a:xfrm>
            <a:off x="1233488" y="1016000"/>
            <a:ext cx="66770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solidFill>
                  <a:srgbClr val="000066"/>
                </a:solidFill>
                <a:effectLst>
                  <a:outerShdw blurRad="38100" dist="38100" dir="2700000" algn="tl">
                    <a:srgbClr val="DDDDDD"/>
                  </a:outerShdw>
                </a:effectLst>
                <a:cs typeface="+mn-cs"/>
              </a:rPr>
              <a:t>Ignoring the Evidence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2085"/>
                                        </p:tgtEl>
                                        <p:attrNameLst>
                                          <p:attrName>style.visibility</p:attrName>
                                        </p:attrNameLst>
                                      </p:cBhvr>
                                      <p:to>
                                        <p:strVal val="visible"/>
                                      </p:to>
                                    </p:set>
                                    <p:animEffect transition="in" filter="fade">
                                      <p:cBhvr>
                                        <p:cTn id="7" dur="500"/>
                                        <p:tgtEl>
                                          <p:spTgt spid="30208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2084"/>
                                        </p:tgtEl>
                                        <p:attrNameLst>
                                          <p:attrName>style.visibility</p:attrName>
                                        </p:attrNameLst>
                                      </p:cBhvr>
                                      <p:to>
                                        <p:strVal val="visible"/>
                                      </p:to>
                                    </p:set>
                                    <p:animEffect transition="in" filter="fade">
                                      <p:cBhvr>
                                        <p:cTn id="11" dur="500"/>
                                        <p:tgtEl>
                                          <p:spTgt spid="3020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2083">
                                            <p:txEl>
                                              <p:pRg st="0" end="0"/>
                                            </p:txEl>
                                          </p:spTgt>
                                        </p:tgtEl>
                                        <p:attrNameLst>
                                          <p:attrName>style.visibility</p:attrName>
                                        </p:attrNameLst>
                                      </p:cBhvr>
                                      <p:to>
                                        <p:strVal val="visible"/>
                                      </p:to>
                                    </p:set>
                                    <p:animEffect transition="in" filter="fade">
                                      <p:cBhvr>
                                        <p:cTn id="16" dur="500"/>
                                        <p:tgtEl>
                                          <p:spTgt spid="302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build="p"/>
      <p:bldP spid="302084" grpId="0"/>
      <p:bldP spid="30208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r>
              <a:rPr lang="en-US">
                <a:cs typeface="+mj-cs"/>
              </a:rPr>
              <a:t>The Evolution Solution</a:t>
            </a:r>
          </a:p>
        </p:txBody>
      </p:sp>
      <p:sp>
        <p:nvSpPr>
          <p:cNvPr id="218115" name="Rectangle 3"/>
          <p:cNvSpPr>
            <a:spLocks noGrp="1" noChangeArrowheads="1"/>
          </p:cNvSpPr>
          <p:nvPr>
            <p:ph type="body" idx="1"/>
          </p:nvPr>
        </p:nvSpPr>
        <p:spPr>
          <a:xfrm>
            <a:off x="517525" y="2400300"/>
            <a:ext cx="8229600" cy="3124200"/>
          </a:xfrm>
        </p:spPr>
        <p:txBody>
          <a:bodyPr/>
          <a:lstStyle/>
          <a:p>
            <a:pPr marL="0" indent="0" eaLnBrk="1" hangingPunct="1">
              <a:buFont typeface="Wingdings" charset="0"/>
              <a:buNone/>
              <a:defRPr/>
            </a:pPr>
            <a:r>
              <a:rPr lang="ja-JP" altLang="en-US">
                <a:latin typeface="Arial"/>
                <a:cs typeface="+mn-cs"/>
              </a:rPr>
              <a:t>“</a:t>
            </a:r>
            <a:r>
              <a:rPr lang="en-US">
                <a:cs typeface="+mn-cs"/>
              </a:rPr>
              <a:t>In sum, the 3.5-million-year-old footprint trails at Laetoli site G resemble those of habitually unshod modern humans. </a:t>
            </a:r>
          </a:p>
          <a:p>
            <a:pPr marL="0" indent="0" eaLnBrk="1" hangingPunct="1">
              <a:buFont typeface="Wingdings" charset="0"/>
              <a:buNone/>
              <a:defRPr/>
            </a:pPr>
            <a:r>
              <a:rPr lang="en-US">
                <a:cs typeface="+mn-cs"/>
              </a:rPr>
              <a:t>None of their features suggest that the Laetoli hominids were less capable bipeds than we are.</a:t>
            </a:r>
            <a:r>
              <a:rPr lang="ja-JP" altLang="en-US">
                <a:latin typeface="Arial"/>
                <a:cs typeface="+mn-cs"/>
              </a:rPr>
              <a:t>”</a:t>
            </a:r>
            <a:endParaRPr lang="en-US">
              <a:cs typeface="+mn-cs"/>
            </a:endParaRPr>
          </a:p>
        </p:txBody>
      </p:sp>
      <p:sp>
        <p:nvSpPr>
          <p:cNvPr id="218116" name="Text Box 4"/>
          <p:cNvSpPr txBox="1">
            <a:spLocks noChangeArrowheads="1"/>
          </p:cNvSpPr>
          <p:nvPr/>
        </p:nvSpPr>
        <p:spPr bwMode="auto">
          <a:xfrm>
            <a:off x="477838" y="1263650"/>
            <a:ext cx="8112125"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Russell Tuttle, </a:t>
            </a:r>
            <a:r>
              <a:rPr lang="ja-JP" altLang="en-US">
                <a:latin typeface="Arial"/>
                <a:cs typeface="+mn-cs"/>
              </a:rPr>
              <a:t>“</a:t>
            </a:r>
            <a:r>
              <a:rPr lang="en-US">
                <a:cs typeface="+mn-cs"/>
              </a:rPr>
              <a:t>The Pitted Pattern of Laetoli Feet,</a:t>
            </a:r>
            <a:r>
              <a:rPr lang="ja-JP" altLang="en-US">
                <a:latin typeface="Arial"/>
                <a:cs typeface="+mn-cs"/>
              </a:rPr>
              <a:t>”</a:t>
            </a:r>
            <a:r>
              <a:rPr lang="en-US">
                <a:cs typeface="+mn-cs"/>
              </a:rPr>
              <a:t> </a:t>
            </a:r>
            <a:r>
              <a:rPr lang="en-US" i="1">
                <a:cs typeface="+mn-cs"/>
              </a:rPr>
              <a:t>Natural History</a:t>
            </a:r>
            <a:r>
              <a:rPr lang="en-US">
                <a:cs typeface="+mn-cs"/>
              </a:rPr>
              <a:t>, Mar 1990, p. 64.</a:t>
            </a:r>
          </a:p>
        </p:txBody>
      </p:sp>
      <p:sp>
        <p:nvSpPr>
          <p:cNvPr id="218117" name="Line 5"/>
          <p:cNvSpPr>
            <a:spLocks noChangeShapeType="1"/>
          </p:cNvSpPr>
          <p:nvPr/>
        </p:nvSpPr>
        <p:spPr bwMode="auto">
          <a:xfrm>
            <a:off x="609600" y="4954588"/>
            <a:ext cx="2917825" cy="0"/>
          </a:xfrm>
          <a:prstGeom prst="line">
            <a:avLst/>
          </a:prstGeom>
          <a:noFill/>
          <a:ln w="571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18118" name="Text Box 6"/>
          <p:cNvSpPr txBox="1">
            <a:spLocks noChangeArrowheads="1"/>
          </p:cNvSpPr>
          <p:nvPr/>
        </p:nvSpPr>
        <p:spPr bwMode="auto">
          <a:xfrm>
            <a:off x="288925" y="5718175"/>
            <a:ext cx="8229600" cy="698500"/>
          </a:xfrm>
          <a:prstGeom prst="rect">
            <a:avLst/>
          </a:prstGeom>
          <a:noFill/>
          <a:ln w="57150">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xmlns="">
                <a:solidFill>
                  <a:schemeClr val="accent1"/>
                </a:solidFill>
              </a14:hiddenFill>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742950" indent="-285750" eaLnBrk="0" hangingPunct="0">
              <a:defRPr sz="2800">
                <a:solidFill>
                  <a:srgbClr val="000000"/>
                </a:solidFill>
                <a:latin typeface="Arial" charset="0"/>
                <a:ea typeface="ＭＳ Ｐゴシック" charset="0"/>
              </a:defRPr>
            </a:lvl2pPr>
            <a:lvl3pPr marL="1143000" indent="-228600" eaLnBrk="0" hangingPunct="0">
              <a:defRPr sz="2800">
                <a:solidFill>
                  <a:srgbClr val="000000"/>
                </a:solidFill>
                <a:latin typeface="Arial" charset="0"/>
                <a:ea typeface="ＭＳ Ｐゴシック" charset="0"/>
              </a:defRPr>
            </a:lvl3pPr>
            <a:lvl4pPr marL="1600200" indent="-228600" eaLnBrk="0" hangingPunct="0">
              <a:defRPr sz="2800">
                <a:solidFill>
                  <a:srgbClr val="000000"/>
                </a:solidFill>
                <a:latin typeface="Arial" charset="0"/>
                <a:ea typeface="ＭＳ Ｐゴシック" charset="0"/>
              </a:defRPr>
            </a:lvl4pPr>
            <a:lvl5pPr marL="2057400" indent="-228600" eaLnBrk="0" hangingPunct="0">
              <a:defRPr sz="2800">
                <a:solidFill>
                  <a:srgbClr val="000000"/>
                </a:solidFill>
                <a:latin typeface="Arial" charset="0"/>
                <a:ea typeface="ＭＳ Ｐゴシック" charset="0"/>
              </a:defRPr>
            </a:lvl5pPr>
            <a:lvl6pPr marL="2514600" indent="-228600" eaLnBrk="0" fontAlgn="base" hangingPunct="0">
              <a:spcBef>
                <a:spcPct val="0"/>
              </a:spcBef>
              <a:spcAft>
                <a:spcPct val="0"/>
              </a:spcAft>
              <a:defRPr sz="2800">
                <a:solidFill>
                  <a:srgbClr val="000000"/>
                </a:solidFill>
                <a:latin typeface="Arial" charset="0"/>
                <a:ea typeface="ＭＳ Ｐゴシック" charset="0"/>
              </a:defRPr>
            </a:lvl6pPr>
            <a:lvl7pPr marL="2971800" indent="-228600" eaLnBrk="0" fontAlgn="base" hangingPunct="0">
              <a:spcBef>
                <a:spcPct val="0"/>
              </a:spcBef>
              <a:spcAft>
                <a:spcPct val="0"/>
              </a:spcAft>
              <a:defRPr sz="2800">
                <a:solidFill>
                  <a:srgbClr val="000000"/>
                </a:solidFill>
                <a:latin typeface="Arial" charset="0"/>
                <a:ea typeface="ＭＳ Ｐゴシック" charset="0"/>
              </a:defRPr>
            </a:lvl7pPr>
            <a:lvl8pPr marL="3429000" indent="-228600" eaLnBrk="0" fontAlgn="base" hangingPunct="0">
              <a:spcBef>
                <a:spcPct val="0"/>
              </a:spcBef>
              <a:spcAft>
                <a:spcPct val="0"/>
              </a:spcAft>
              <a:defRPr sz="2800">
                <a:solidFill>
                  <a:srgbClr val="000000"/>
                </a:solidFill>
                <a:latin typeface="Arial" charset="0"/>
                <a:ea typeface="ＭＳ Ｐゴシック" charset="0"/>
              </a:defRPr>
            </a:lvl8pPr>
            <a:lvl9pPr marL="3886200" indent="-2286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t>What about the education system?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8116"/>
                                        </p:tgtEl>
                                        <p:attrNameLst>
                                          <p:attrName>style.visibility</p:attrName>
                                        </p:attrNameLst>
                                      </p:cBhvr>
                                      <p:to>
                                        <p:strVal val="visible"/>
                                      </p:to>
                                    </p:set>
                                    <p:animEffect transition="in" filter="fade">
                                      <p:cBhvr>
                                        <p:cTn id="7" dur="500"/>
                                        <p:tgtEl>
                                          <p:spTgt spid="218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8115">
                                            <p:txEl>
                                              <p:pRg st="0" end="0"/>
                                            </p:txEl>
                                          </p:spTgt>
                                        </p:tgtEl>
                                        <p:attrNameLst>
                                          <p:attrName>style.visibility</p:attrName>
                                        </p:attrNameLst>
                                      </p:cBhvr>
                                      <p:to>
                                        <p:strVal val="visible"/>
                                      </p:to>
                                    </p:set>
                                    <p:animEffect transition="in" filter="fade">
                                      <p:cBhvr>
                                        <p:cTn id="12" dur="500"/>
                                        <p:tgtEl>
                                          <p:spTgt spid="2181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8115">
                                            <p:txEl>
                                              <p:pRg st="1" end="1"/>
                                            </p:txEl>
                                          </p:spTgt>
                                        </p:tgtEl>
                                        <p:attrNameLst>
                                          <p:attrName>style.visibility</p:attrName>
                                        </p:attrNameLst>
                                      </p:cBhvr>
                                      <p:to>
                                        <p:strVal val="visible"/>
                                      </p:to>
                                    </p:set>
                                    <p:animEffect transition="in" filter="fade">
                                      <p:cBhvr>
                                        <p:cTn id="17" dur="500"/>
                                        <p:tgtEl>
                                          <p:spTgt spid="218115">
                                            <p:txEl>
                                              <p:pRg st="1" end="1"/>
                                            </p:txEl>
                                          </p:spTgt>
                                        </p:tgtEl>
                                      </p:cBhvr>
                                    </p:animEffect>
                                  </p:childTnLst>
                                </p:cTn>
                              </p:par>
                            </p:childTnLst>
                          </p:cTn>
                        </p:par>
                        <p:par>
                          <p:cTn id="18" fill="hold" nodeType="afterGroup">
                            <p:stCondLst>
                              <p:cond delay="500"/>
                            </p:stCondLst>
                            <p:childTnLst>
                              <p:par>
                                <p:cTn id="19" presetID="17" presetClass="entr" presetSubtype="10" fill="hold" nodeType="afterEffect">
                                  <p:stCondLst>
                                    <p:cond delay="0"/>
                                  </p:stCondLst>
                                  <p:childTnLst>
                                    <p:set>
                                      <p:cBhvr>
                                        <p:cTn id="20" dur="1" fill="hold">
                                          <p:stCondLst>
                                            <p:cond delay="0"/>
                                          </p:stCondLst>
                                        </p:cTn>
                                        <p:tgtEl>
                                          <p:spTgt spid="218117"/>
                                        </p:tgtEl>
                                        <p:attrNameLst>
                                          <p:attrName>style.visibility</p:attrName>
                                        </p:attrNameLst>
                                      </p:cBhvr>
                                      <p:to>
                                        <p:strVal val="visible"/>
                                      </p:to>
                                    </p:set>
                                    <p:anim calcmode="lin" valueType="num">
                                      <p:cBhvr>
                                        <p:cTn id="21" dur="500" fill="hold"/>
                                        <p:tgtEl>
                                          <p:spTgt spid="218117"/>
                                        </p:tgtEl>
                                        <p:attrNameLst>
                                          <p:attrName>ppt_w</p:attrName>
                                        </p:attrNameLst>
                                      </p:cBhvr>
                                      <p:tavLst>
                                        <p:tav tm="0">
                                          <p:val>
                                            <p:fltVal val="0"/>
                                          </p:val>
                                        </p:tav>
                                        <p:tav tm="100000">
                                          <p:val>
                                            <p:strVal val="#ppt_w"/>
                                          </p:val>
                                        </p:tav>
                                      </p:tavLst>
                                    </p:anim>
                                    <p:anim calcmode="lin" valueType="num">
                                      <p:cBhvr>
                                        <p:cTn id="22" dur="500" fill="hold"/>
                                        <p:tgtEl>
                                          <p:spTgt spid="218117"/>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218118"/>
                                        </p:tgtEl>
                                        <p:attrNameLst>
                                          <p:attrName>style.visibility</p:attrName>
                                        </p:attrNameLst>
                                      </p:cBhvr>
                                      <p:to>
                                        <p:strVal val="visible"/>
                                      </p:to>
                                    </p:set>
                                    <p:anim calcmode="lin" valueType="num">
                                      <p:cBhvr>
                                        <p:cTn id="27" dur="500" fill="hold"/>
                                        <p:tgtEl>
                                          <p:spTgt spid="218118"/>
                                        </p:tgtEl>
                                        <p:attrNameLst>
                                          <p:attrName>ppt_w</p:attrName>
                                        </p:attrNameLst>
                                      </p:cBhvr>
                                      <p:tavLst>
                                        <p:tav tm="0">
                                          <p:val>
                                            <p:fltVal val="0"/>
                                          </p:val>
                                        </p:tav>
                                        <p:tav tm="100000">
                                          <p:val>
                                            <p:strVal val="#ppt_w"/>
                                          </p:val>
                                        </p:tav>
                                      </p:tavLst>
                                    </p:anim>
                                    <p:anim calcmode="lin" valueType="num">
                                      <p:cBhvr>
                                        <p:cTn id="28" dur="500" fill="hold"/>
                                        <p:tgtEl>
                                          <p:spTgt spid="2181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P spid="218116" grpId="0"/>
      <p:bldP spid="21811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en-US" sz="4400">
                <a:cs typeface="+mj-cs"/>
              </a:rPr>
              <a:t>Textbooks Promoting Bad Science</a:t>
            </a:r>
          </a:p>
        </p:txBody>
      </p:sp>
      <p:sp>
        <p:nvSpPr>
          <p:cNvPr id="219139" name="Rectangle 3"/>
          <p:cNvSpPr>
            <a:spLocks noGrp="1" noChangeArrowheads="1"/>
          </p:cNvSpPr>
          <p:nvPr>
            <p:ph type="body" idx="1"/>
          </p:nvPr>
        </p:nvSpPr>
        <p:spPr>
          <a:xfrm>
            <a:off x="441325" y="2425700"/>
            <a:ext cx="8229600" cy="3748088"/>
          </a:xfrm>
        </p:spPr>
        <p:txBody>
          <a:bodyPr/>
          <a:lstStyle/>
          <a:p>
            <a:pPr marL="0" indent="0" eaLnBrk="1" hangingPunct="1">
              <a:buFont typeface="Wingdings" charset="0"/>
              <a:buNone/>
              <a:defRPr/>
            </a:pPr>
            <a:r>
              <a:rPr lang="ja-JP" altLang="en-US" dirty="0">
                <a:latin typeface="Arial"/>
                <a:cs typeface="+mn-cs"/>
              </a:rPr>
              <a:t>“</a:t>
            </a:r>
            <a:r>
              <a:rPr lang="en-US" dirty="0">
                <a:cs typeface="+mn-cs"/>
              </a:rPr>
              <a:t>Another important find was the footprints of a group of bipedal animals…</a:t>
            </a:r>
          </a:p>
          <a:p>
            <a:pPr marL="0" indent="0" eaLnBrk="1" hangingPunct="1">
              <a:buFont typeface="Wingdings" charset="0"/>
              <a:buNone/>
              <a:defRPr/>
            </a:pPr>
            <a:r>
              <a:rPr lang="en-US" dirty="0">
                <a:cs typeface="+mn-cs"/>
              </a:rPr>
              <a:t>They reveal small but very humanlike feet, lacking the ape</a:t>
            </a:r>
            <a:r>
              <a:rPr lang="fr-FR" altLang="ja-JP" dirty="0">
                <a:latin typeface="Arial"/>
                <a:cs typeface="+mn-cs"/>
              </a:rPr>
              <a:t>'</a:t>
            </a:r>
            <a:r>
              <a:rPr lang="en-US" dirty="0">
                <a:cs typeface="+mn-cs"/>
              </a:rPr>
              <a:t>s opposable toe. Our ancestors or very close relatives were walking upright only 1.5 million years after diverging from the chimpanzee line.</a:t>
            </a:r>
            <a:r>
              <a:rPr lang="ja-JP" altLang="en-US" dirty="0">
                <a:latin typeface="Arial"/>
                <a:cs typeface="+mn-cs"/>
              </a:rPr>
              <a:t>”</a:t>
            </a:r>
            <a:endParaRPr lang="en-US" dirty="0">
              <a:cs typeface="+mn-cs"/>
            </a:endParaRPr>
          </a:p>
        </p:txBody>
      </p:sp>
      <p:sp>
        <p:nvSpPr>
          <p:cNvPr id="219140" name="Text Box 4"/>
          <p:cNvSpPr txBox="1">
            <a:spLocks noChangeArrowheads="1"/>
          </p:cNvSpPr>
          <p:nvPr/>
        </p:nvSpPr>
        <p:spPr bwMode="auto">
          <a:xfrm>
            <a:off x="730250" y="1227138"/>
            <a:ext cx="7527925"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i="1">
                <a:cs typeface="+mn-cs"/>
              </a:rPr>
              <a:t>Biology: Visualizing Life</a:t>
            </a:r>
            <a:r>
              <a:rPr lang="en-US">
                <a:cs typeface="+mn-cs"/>
              </a:rPr>
              <a:t>, Holt, Rinehart, and Winston, 1998, p. 221.</a:t>
            </a:r>
          </a:p>
        </p:txBody>
      </p:sp>
      <p:sp>
        <p:nvSpPr>
          <p:cNvPr id="219143" name="Line 7"/>
          <p:cNvSpPr>
            <a:spLocks noChangeShapeType="1"/>
          </p:cNvSpPr>
          <p:nvPr/>
        </p:nvSpPr>
        <p:spPr bwMode="auto">
          <a:xfrm>
            <a:off x="536575" y="5472113"/>
            <a:ext cx="7416800" cy="0"/>
          </a:xfrm>
          <a:prstGeom prst="line">
            <a:avLst/>
          </a:prstGeom>
          <a:noFill/>
          <a:ln w="571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19144" name="Line 8"/>
          <p:cNvSpPr>
            <a:spLocks noChangeShapeType="1"/>
          </p:cNvSpPr>
          <p:nvPr/>
        </p:nvSpPr>
        <p:spPr bwMode="auto">
          <a:xfrm>
            <a:off x="595313" y="5965825"/>
            <a:ext cx="6211887" cy="0"/>
          </a:xfrm>
          <a:prstGeom prst="line">
            <a:avLst/>
          </a:prstGeom>
          <a:noFill/>
          <a:ln w="571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19145" name="Line 9"/>
          <p:cNvSpPr>
            <a:spLocks noChangeShapeType="1"/>
          </p:cNvSpPr>
          <p:nvPr/>
        </p:nvSpPr>
        <p:spPr bwMode="auto">
          <a:xfrm>
            <a:off x="4586288" y="4019550"/>
            <a:ext cx="3425825" cy="14288"/>
          </a:xfrm>
          <a:prstGeom prst="line">
            <a:avLst/>
          </a:prstGeom>
          <a:noFill/>
          <a:ln w="5715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9140"/>
                                        </p:tgtEl>
                                        <p:attrNameLst>
                                          <p:attrName>style.visibility</p:attrName>
                                        </p:attrNameLst>
                                      </p:cBhvr>
                                      <p:to>
                                        <p:strVal val="visible"/>
                                      </p:to>
                                    </p:set>
                                    <p:animEffect transition="in" filter="fade">
                                      <p:cBhvr>
                                        <p:cTn id="7" dur="500"/>
                                        <p:tgtEl>
                                          <p:spTgt spid="219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9139">
                                            <p:txEl>
                                              <p:pRg st="0" end="0"/>
                                            </p:txEl>
                                          </p:spTgt>
                                        </p:tgtEl>
                                        <p:attrNameLst>
                                          <p:attrName>style.visibility</p:attrName>
                                        </p:attrNameLst>
                                      </p:cBhvr>
                                      <p:to>
                                        <p:strVal val="visible"/>
                                      </p:to>
                                    </p:set>
                                    <p:animEffect transition="in" filter="fade">
                                      <p:cBhvr>
                                        <p:cTn id="12" dur="500"/>
                                        <p:tgtEl>
                                          <p:spTgt spid="2191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9139">
                                            <p:txEl>
                                              <p:pRg st="1" end="1"/>
                                            </p:txEl>
                                          </p:spTgt>
                                        </p:tgtEl>
                                        <p:attrNameLst>
                                          <p:attrName>style.visibility</p:attrName>
                                        </p:attrNameLst>
                                      </p:cBhvr>
                                      <p:to>
                                        <p:strVal val="visible"/>
                                      </p:to>
                                    </p:set>
                                    <p:animEffect transition="in" filter="fade">
                                      <p:cBhvr>
                                        <p:cTn id="17" dur="500"/>
                                        <p:tgtEl>
                                          <p:spTgt spid="219139">
                                            <p:txEl>
                                              <p:pRg st="1" end="1"/>
                                            </p:txEl>
                                          </p:spTgt>
                                        </p:tgtEl>
                                      </p:cBhvr>
                                    </p:animEffect>
                                  </p:childTnLst>
                                </p:cTn>
                              </p:par>
                            </p:childTnLst>
                          </p:cTn>
                        </p:par>
                        <p:par>
                          <p:cTn id="18" fill="hold" nodeType="afterGroup">
                            <p:stCondLst>
                              <p:cond delay="500"/>
                            </p:stCondLst>
                            <p:childTnLst>
                              <p:par>
                                <p:cTn id="19" presetID="17" presetClass="entr" presetSubtype="10" fill="hold" nodeType="afterEffect">
                                  <p:stCondLst>
                                    <p:cond delay="0"/>
                                  </p:stCondLst>
                                  <p:childTnLst>
                                    <p:set>
                                      <p:cBhvr>
                                        <p:cTn id="20" dur="1" fill="hold">
                                          <p:stCondLst>
                                            <p:cond delay="0"/>
                                          </p:stCondLst>
                                        </p:cTn>
                                        <p:tgtEl>
                                          <p:spTgt spid="219145"/>
                                        </p:tgtEl>
                                        <p:attrNameLst>
                                          <p:attrName>style.visibility</p:attrName>
                                        </p:attrNameLst>
                                      </p:cBhvr>
                                      <p:to>
                                        <p:strVal val="visible"/>
                                      </p:to>
                                    </p:set>
                                    <p:anim calcmode="lin" valueType="num">
                                      <p:cBhvr>
                                        <p:cTn id="21" dur="500" fill="hold"/>
                                        <p:tgtEl>
                                          <p:spTgt spid="219145"/>
                                        </p:tgtEl>
                                        <p:attrNameLst>
                                          <p:attrName>ppt_w</p:attrName>
                                        </p:attrNameLst>
                                      </p:cBhvr>
                                      <p:tavLst>
                                        <p:tav tm="0">
                                          <p:val>
                                            <p:fltVal val="0"/>
                                          </p:val>
                                        </p:tav>
                                        <p:tav tm="100000">
                                          <p:val>
                                            <p:strVal val="#ppt_w"/>
                                          </p:val>
                                        </p:tav>
                                      </p:tavLst>
                                    </p:anim>
                                    <p:anim calcmode="lin" valueType="num">
                                      <p:cBhvr>
                                        <p:cTn id="22" dur="500" fill="hold"/>
                                        <p:tgtEl>
                                          <p:spTgt spid="219145"/>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1000"/>
                            </p:stCondLst>
                            <p:childTnLst>
                              <p:par>
                                <p:cTn id="24" presetID="17" presetClass="entr" presetSubtype="10" fill="hold" nodeType="afterEffect">
                                  <p:stCondLst>
                                    <p:cond delay="0"/>
                                  </p:stCondLst>
                                  <p:childTnLst>
                                    <p:set>
                                      <p:cBhvr>
                                        <p:cTn id="25" dur="1" fill="hold">
                                          <p:stCondLst>
                                            <p:cond delay="0"/>
                                          </p:stCondLst>
                                        </p:cTn>
                                        <p:tgtEl>
                                          <p:spTgt spid="219143"/>
                                        </p:tgtEl>
                                        <p:attrNameLst>
                                          <p:attrName>style.visibility</p:attrName>
                                        </p:attrNameLst>
                                      </p:cBhvr>
                                      <p:to>
                                        <p:strVal val="visible"/>
                                      </p:to>
                                    </p:set>
                                    <p:anim calcmode="lin" valueType="num">
                                      <p:cBhvr>
                                        <p:cTn id="26" dur="500" fill="hold"/>
                                        <p:tgtEl>
                                          <p:spTgt spid="219143"/>
                                        </p:tgtEl>
                                        <p:attrNameLst>
                                          <p:attrName>ppt_w</p:attrName>
                                        </p:attrNameLst>
                                      </p:cBhvr>
                                      <p:tavLst>
                                        <p:tav tm="0">
                                          <p:val>
                                            <p:fltVal val="0"/>
                                          </p:val>
                                        </p:tav>
                                        <p:tav tm="100000">
                                          <p:val>
                                            <p:strVal val="#ppt_w"/>
                                          </p:val>
                                        </p:tav>
                                      </p:tavLst>
                                    </p:anim>
                                    <p:anim calcmode="lin" valueType="num">
                                      <p:cBhvr>
                                        <p:cTn id="27" dur="500" fill="hold"/>
                                        <p:tgtEl>
                                          <p:spTgt spid="219143"/>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1500"/>
                            </p:stCondLst>
                            <p:childTnLst>
                              <p:par>
                                <p:cTn id="29" presetID="17" presetClass="entr" presetSubtype="10" fill="hold" nodeType="afterEffect">
                                  <p:stCondLst>
                                    <p:cond delay="0"/>
                                  </p:stCondLst>
                                  <p:childTnLst>
                                    <p:set>
                                      <p:cBhvr>
                                        <p:cTn id="30" dur="1" fill="hold">
                                          <p:stCondLst>
                                            <p:cond delay="0"/>
                                          </p:stCondLst>
                                        </p:cTn>
                                        <p:tgtEl>
                                          <p:spTgt spid="219144"/>
                                        </p:tgtEl>
                                        <p:attrNameLst>
                                          <p:attrName>style.visibility</p:attrName>
                                        </p:attrNameLst>
                                      </p:cBhvr>
                                      <p:to>
                                        <p:strVal val="visible"/>
                                      </p:to>
                                    </p:set>
                                    <p:anim calcmode="lin" valueType="num">
                                      <p:cBhvr>
                                        <p:cTn id="31" dur="500" fill="hold"/>
                                        <p:tgtEl>
                                          <p:spTgt spid="219144"/>
                                        </p:tgtEl>
                                        <p:attrNameLst>
                                          <p:attrName>ppt_w</p:attrName>
                                        </p:attrNameLst>
                                      </p:cBhvr>
                                      <p:tavLst>
                                        <p:tav tm="0">
                                          <p:val>
                                            <p:fltVal val="0"/>
                                          </p:val>
                                        </p:tav>
                                        <p:tav tm="100000">
                                          <p:val>
                                            <p:strVal val="#ppt_w"/>
                                          </p:val>
                                        </p:tav>
                                      </p:tavLst>
                                    </p:anim>
                                    <p:anim calcmode="lin" valueType="num">
                                      <p:cBhvr>
                                        <p:cTn id="32" dur="500" fill="hold"/>
                                        <p:tgtEl>
                                          <p:spTgt spid="2191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P spid="21914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defRPr/>
            </a:pPr>
            <a:r>
              <a:rPr lang="en-US" sz="4400">
                <a:cs typeface="+mj-cs"/>
              </a:rPr>
              <a:t>Textbooks Promoting Bad Science</a:t>
            </a:r>
          </a:p>
        </p:txBody>
      </p:sp>
      <p:sp>
        <p:nvSpPr>
          <p:cNvPr id="220163" name="Rectangle 3"/>
          <p:cNvSpPr>
            <a:spLocks noGrp="1" noChangeArrowheads="1"/>
          </p:cNvSpPr>
          <p:nvPr>
            <p:ph type="body" idx="1"/>
          </p:nvPr>
        </p:nvSpPr>
        <p:spPr>
          <a:xfrm>
            <a:off x="396875" y="3141663"/>
            <a:ext cx="8229600" cy="1751012"/>
          </a:xfrm>
        </p:spPr>
        <p:txBody>
          <a:bodyPr/>
          <a:lstStyle/>
          <a:p>
            <a:pPr marL="0" indent="0" eaLnBrk="1" hangingPunct="1">
              <a:buFont typeface="Wingdings" charset="0"/>
              <a:buNone/>
              <a:defRPr/>
            </a:pPr>
            <a:r>
              <a:rPr lang="ja-JP" altLang="en-US" sz="3600" dirty="0">
                <a:latin typeface="Arial"/>
                <a:cs typeface="+mn-cs"/>
              </a:rPr>
              <a:t>“</a:t>
            </a:r>
            <a:r>
              <a:rPr lang="en-US" sz="3600" dirty="0">
                <a:cs typeface="+mn-cs"/>
              </a:rPr>
              <a:t>Lucy</a:t>
            </a:r>
            <a:r>
              <a:rPr lang="fr-FR" altLang="ja-JP" sz="3600" dirty="0">
                <a:latin typeface="Arial"/>
                <a:cs typeface="+mn-cs"/>
              </a:rPr>
              <a:t>'</a:t>
            </a:r>
            <a:r>
              <a:rPr lang="en-US" sz="3600" dirty="0">
                <a:cs typeface="+mn-cs"/>
              </a:rPr>
              <a:t>s leg bones indicate that she must have walked upright. She stood about 1 m (3 </a:t>
            </a:r>
            <a:r>
              <a:rPr lang="en-US" sz="3600" dirty="0" err="1">
                <a:cs typeface="+mn-cs"/>
              </a:rPr>
              <a:t>ft</a:t>
            </a:r>
            <a:r>
              <a:rPr lang="en-US" sz="3600" dirty="0">
                <a:cs typeface="+mn-cs"/>
              </a:rPr>
              <a:t>) tall.</a:t>
            </a:r>
            <a:r>
              <a:rPr lang="ja-JP" altLang="en-US" sz="3600" dirty="0">
                <a:latin typeface="Arial"/>
                <a:cs typeface="+mn-cs"/>
              </a:rPr>
              <a:t>”</a:t>
            </a:r>
            <a:endParaRPr lang="en-US" sz="3600" dirty="0">
              <a:cs typeface="+mn-cs"/>
            </a:endParaRPr>
          </a:p>
        </p:txBody>
      </p:sp>
      <p:sp>
        <p:nvSpPr>
          <p:cNvPr id="220164" name="Text Box 4"/>
          <p:cNvSpPr txBox="1">
            <a:spLocks noChangeArrowheads="1"/>
          </p:cNvSpPr>
          <p:nvPr/>
        </p:nvSpPr>
        <p:spPr bwMode="auto">
          <a:xfrm>
            <a:off x="684213" y="1501775"/>
            <a:ext cx="76962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i="1">
                <a:cs typeface="+mn-cs"/>
              </a:rPr>
              <a:t>Biology: Principles and </a:t>
            </a:r>
            <a:r>
              <a:rPr lang="en-US">
                <a:cs typeface="+mn-cs"/>
              </a:rPr>
              <a:t>Explorations, Holt, Rinehart, and Winston, 2001, p. 307.</a:t>
            </a:r>
          </a:p>
        </p:txBody>
      </p:sp>
      <p:grpSp>
        <p:nvGrpSpPr>
          <p:cNvPr id="220168" name="Group 8"/>
          <p:cNvGrpSpPr>
            <a:grpSpLocks/>
          </p:cNvGrpSpPr>
          <p:nvPr/>
        </p:nvGrpSpPr>
        <p:grpSpPr bwMode="auto">
          <a:xfrm>
            <a:off x="515938" y="3671888"/>
            <a:ext cx="7077075" cy="587375"/>
            <a:chOff x="325" y="2313"/>
            <a:chExt cx="4458" cy="370"/>
          </a:xfrm>
        </p:grpSpPr>
        <p:sp>
          <p:nvSpPr>
            <p:cNvPr id="220165" name="Line 5"/>
            <p:cNvSpPr>
              <a:spLocks noChangeShapeType="1"/>
            </p:cNvSpPr>
            <p:nvPr/>
          </p:nvSpPr>
          <p:spPr bwMode="auto">
            <a:xfrm>
              <a:off x="4271" y="2313"/>
              <a:ext cx="512" cy="0"/>
            </a:xfrm>
            <a:prstGeom prst="line">
              <a:avLst/>
            </a:prstGeom>
            <a:noFill/>
            <a:ln w="762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0166" name="Line 6"/>
            <p:cNvSpPr>
              <a:spLocks noChangeShapeType="1"/>
            </p:cNvSpPr>
            <p:nvPr/>
          </p:nvSpPr>
          <p:spPr bwMode="auto">
            <a:xfrm>
              <a:off x="325" y="2683"/>
              <a:ext cx="2259" cy="0"/>
            </a:xfrm>
            <a:prstGeom prst="line">
              <a:avLst/>
            </a:prstGeom>
            <a:noFill/>
            <a:ln w="762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0164"/>
                                        </p:tgtEl>
                                        <p:attrNameLst>
                                          <p:attrName>style.visibility</p:attrName>
                                        </p:attrNameLst>
                                      </p:cBhvr>
                                      <p:to>
                                        <p:strVal val="visible"/>
                                      </p:to>
                                    </p:set>
                                    <p:animEffect transition="in" filter="fade">
                                      <p:cBhvr>
                                        <p:cTn id="7" dur="500"/>
                                        <p:tgtEl>
                                          <p:spTgt spid="220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0163">
                                            <p:txEl>
                                              <p:pRg st="0" end="0"/>
                                            </p:txEl>
                                          </p:spTgt>
                                        </p:tgtEl>
                                        <p:attrNameLst>
                                          <p:attrName>style.visibility</p:attrName>
                                        </p:attrNameLst>
                                      </p:cBhvr>
                                      <p:to>
                                        <p:strVal val="visible"/>
                                      </p:to>
                                    </p:set>
                                    <p:animEffect transition="in" filter="fade">
                                      <p:cBhvr>
                                        <p:cTn id="12" dur="500"/>
                                        <p:tgtEl>
                                          <p:spTgt spid="220163">
                                            <p:txEl>
                                              <p:pRg st="0" end="0"/>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2500"/>
                                  </p:stCondLst>
                                  <p:childTnLst>
                                    <p:set>
                                      <p:cBhvr>
                                        <p:cTn id="15" dur="1" fill="hold">
                                          <p:stCondLst>
                                            <p:cond delay="0"/>
                                          </p:stCondLst>
                                        </p:cTn>
                                        <p:tgtEl>
                                          <p:spTgt spid="220168"/>
                                        </p:tgtEl>
                                        <p:attrNameLst>
                                          <p:attrName>style.visibility</p:attrName>
                                        </p:attrNameLst>
                                      </p:cBhvr>
                                      <p:to>
                                        <p:strVal val="visible"/>
                                      </p:to>
                                    </p:set>
                                    <p:animEffect transition="in" filter="fade">
                                      <p:cBhvr>
                                        <p:cTn id="16" dur="1000"/>
                                        <p:tgtEl>
                                          <p:spTgt spid="220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P spid="22016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r>
              <a:rPr lang="en-US" sz="4400">
                <a:cs typeface="+mj-cs"/>
              </a:rPr>
              <a:t>Textbooks Promoting Bad Science</a:t>
            </a:r>
          </a:p>
        </p:txBody>
      </p:sp>
      <p:sp>
        <p:nvSpPr>
          <p:cNvPr id="221187" name="Rectangle 3"/>
          <p:cNvSpPr>
            <a:spLocks noGrp="1" noChangeArrowheads="1"/>
          </p:cNvSpPr>
          <p:nvPr>
            <p:ph type="body" idx="1"/>
          </p:nvPr>
        </p:nvSpPr>
        <p:spPr>
          <a:xfrm>
            <a:off x="381000" y="2743200"/>
            <a:ext cx="8229600" cy="2682875"/>
          </a:xfrm>
        </p:spPr>
        <p:txBody>
          <a:bodyPr/>
          <a:lstStyle/>
          <a:p>
            <a:pPr marL="0" indent="0" eaLnBrk="1" hangingPunct="1">
              <a:buFont typeface="Wingdings" charset="0"/>
              <a:buNone/>
              <a:defRPr/>
            </a:pPr>
            <a:r>
              <a:rPr lang="ja-JP" altLang="en-US">
                <a:latin typeface="Arial"/>
                <a:cs typeface="+mn-cs"/>
              </a:rPr>
              <a:t>“</a:t>
            </a:r>
            <a:r>
              <a:rPr lang="en-US">
                <a:cs typeface="+mn-cs"/>
              </a:rPr>
              <a:t>Some 3.7 million years ago, several bipedal  (upright-walking) human animals of the species </a:t>
            </a:r>
            <a:r>
              <a:rPr lang="en-US" i="1">
                <a:cs typeface="+mn-cs"/>
              </a:rPr>
              <a:t>Australopithecus</a:t>
            </a:r>
            <a:r>
              <a:rPr lang="en-US">
                <a:cs typeface="+mn-cs"/>
              </a:rPr>
              <a:t> </a:t>
            </a:r>
            <a:r>
              <a:rPr lang="en-US" i="1">
                <a:cs typeface="+mn-cs"/>
              </a:rPr>
              <a:t>afarensis</a:t>
            </a:r>
            <a:r>
              <a:rPr lang="en-US">
                <a:cs typeface="+mn-cs"/>
              </a:rPr>
              <a:t> left footprints in damp volcanic ash in what is now Tanzania in East Africa.</a:t>
            </a:r>
            <a:r>
              <a:rPr lang="ja-JP" altLang="en-US">
                <a:latin typeface="Arial"/>
                <a:cs typeface="+mn-cs"/>
              </a:rPr>
              <a:t>”</a:t>
            </a:r>
            <a:endParaRPr lang="en-US">
              <a:cs typeface="+mn-cs"/>
            </a:endParaRPr>
          </a:p>
        </p:txBody>
      </p:sp>
      <p:sp>
        <p:nvSpPr>
          <p:cNvPr id="221188" name="Text Box 4"/>
          <p:cNvSpPr txBox="1">
            <a:spLocks noChangeArrowheads="1"/>
          </p:cNvSpPr>
          <p:nvPr/>
        </p:nvSpPr>
        <p:spPr bwMode="auto">
          <a:xfrm>
            <a:off x="488950" y="1477963"/>
            <a:ext cx="82819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i="1">
                <a:cs typeface="+mn-cs"/>
              </a:rPr>
              <a:t>Biology: Concepts and Connections</a:t>
            </a:r>
            <a:r>
              <a:rPr lang="en-US">
                <a:cs typeface="+mn-cs"/>
              </a:rPr>
              <a:t>, 2000, p. 404.</a:t>
            </a:r>
          </a:p>
        </p:txBody>
      </p:sp>
      <p:sp>
        <p:nvSpPr>
          <p:cNvPr id="221189" name="Line 5"/>
          <p:cNvSpPr>
            <a:spLocks noChangeShapeType="1"/>
          </p:cNvSpPr>
          <p:nvPr/>
        </p:nvSpPr>
        <p:spPr bwMode="auto">
          <a:xfrm>
            <a:off x="3614738" y="3730625"/>
            <a:ext cx="2670175" cy="0"/>
          </a:xfrm>
          <a:prstGeom prst="line">
            <a:avLst/>
          </a:prstGeom>
          <a:noFill/>
          <a:ln w="762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1188">
                                            <p:txEl>
                                              <p:pRg st="0" end="0"/>
                                            </p:txEl>
                                          </p:spTgt>
                                        </p:tgtEl>
                                        <p:attrNameLst>
                                          <p:attrName>style.visibility</p:attrName>
                                        </p:attrNameLst>
                                      </p:cBhvr>
                                      <p:to>
                                        <p:strVal val="visible"/>
                                      </p:to>
                                    </p:set>
                                    <p:animEffect transition="in" filter="fade">
                                      <p:cBhvr>
                                        <p:cTn id="7" dur="500"/>
                                        <p:tgtEl>
                                          <p:spTgt spid="2211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1187">
                                            <p:txEl>
                                              <p:pRg st="0" end="0"/>
                                            </p:txEl>
                                          </p:spTgt>
                                        </p:tgtEl>
                                        <p:attrNameLst>
                                          <p:attrName>style.visibility</p:attrName>
                                        </p:attrNameLst>
                                      </p:cBhvr>
                                      <p:to>
                                        <p:strVal val="visible"/>
                                      </p:to>
                                    </p:set>
                                    <p:animEffect transition="in" filter="fade">
                                      <p:cBhvr>
                                        <p:cTn id="12" dur="500"/>
                                        <p:tgtEl>
                                          <p:spTgt spid="221187">
                                            <p:txEl>
                                              <p:pRg st="0" end="0"/>
                                            </p:txEl>
                                          </p:spTgt>
                                        </p:tgtEl>
                                      </p:cBhvr>
                                    </p:animEffect>
                                  </p:childTnLst>
                                </p:cTn>
                              </p:par>
                            </p:childTnLst>
                          </p:cTn>
                        </p:par>
                        <p:par>
                          <p:cTn id="13" fill="hold" nodeType="afterGroup">
                            <p:stCondLst>
                              <p:cond delay="500"/>
                            </p:stCondLst>
                            <p:childTnLst>
                              <p:par>
                                <p:cTn id="14" presetID="17" presetClass="entr" presetSubtype="10" fill="hold" nodeType="afterEffect">
                                  <p:stCondLst>
                                    <p:cond delay="3000"/>
                                  </p:stCondLst>
                                  <p:childTnLst>
                                    <p:set>
                                      <p:cBhvr>
                                        <p:cTn id="15" dur="1" fill="hold">
                                          <p:stCondLst>
                                            <p:cond delay="0"/>
                                          </p:stCondLst>
                                        </p:cTn>
                                        <p:tgtEl>
                                          <p:spTgt spid="221189"/>
                                        </p:tgtEl>
                                        <p:attrNameLst>
                                          <p:attrName>style.visibility</p:attrName>
                                        </p:attrNameLst>
                                      </p:cBhvr>
                                      <p:to>
                                        <p:strVal val="visible"/>
                                      </p:to>
                                    </p:set>
                                    <p:anim calcmode="lin" valueType="num">
                                      <p:cBhvr>
                                        <p:cTn id="16" dur="1000" fill="hold"/>
                                        <p:tgtEl>
                                          <p:spTgt spid="221189"/>
                                        </p:tgtEl>
                                        <p:attrNameLst>
                                          <p:attrName>ppt_w</p:attrName>
                                        </p:attrNameLst>
                                      </p:cBhvr>
                                      <p:tavLst>
                                        <p:tav tm="0">
                                          <p:val>
                                            <p:fltVal val="0"/>
                                          </p:val>
                                        </p:tav>
                                        <p:tav tm="100000">
                                          <p:val>
                                            <p:strVal val="#ppt_w"/>
                                          </p:val>
                                        </p:tav>
                                      </p:tavLst>
                                    </p:anim>
                                    <p:anim calcmode="lin" valueType="num">
                                      <p:cBhvr>
                                        <p:cTn id="17" dur="1000" fill="hold"/>
                                        <p:tgtEl>
                                          <p:spTgt spid="2211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pPr eaLnBrk="1" hangingPunct="1">
              <a:defRPr/>
            </a:pPr>
            <a:r>
              <a:rPr lang="en-US">
                <a:cs typeface="+mj-cs"/>
              </a:rPr>
              <a:t>Anatomy of Australopithecines</a:t>
            </a:r>
          </a:p>
        </p:txBody>
      </p:sp>
      <p:sp>
        <p:nvSpPr>
          <p:cNvPr id="336899" name="Rectangle 3"/>
          <p:cNvSpPr>
            <a:spLocks noGrp="1" noChangeArrowheads="1"/>
          </p:cNvSpPr>
          <p:nvPr>
            <p:ph type="body" idx="1"/>
          </p:nvPr>
        </p:nvSpPr>
        <p:spPr>
          <a:xfrm>
            <a:off x="487363" y="2670175"/>
            <a:ext cx="8229600" cy="3335338"/>
          </a:xfrm>
        </p:spPr>
        <p:txBody>
          <a:bodyPr/>
          <a:lstStyle/>
          <a:p>
            <a:pPr marL="0" indent="0" eaLnBrk="1" hangingPunct="1">
              <a:buFont typeface="Wingdings" charset="0"/>
              <a:buNone/>
              <a:defRPr/>
            </a:pPr>
            <a:r>
              <a:rPr lang="ja-JP" altLang="en-US" dirty="0">
                <a:latin typeface="Arial"/>
                <a:cs typeface="+mn-cs"/>
              </a:rPr>
              <a:t>“</a:t>
            </a:r>
            <a:r>
              <a:rPr lang="en-US" dirty="0">
                <a:cs typeface="+mn-cs"/>
              </a:rPr>
              <a:t>A serious reconstruction error is to wrongly align Lucy</a:t>
            </a:r>
            <a:r>
              <a:rPr lang="fr-FR" altLang="ja-JP" dirty="0">
                <a:latin typeface="Arial"/>
                <a:cs typeface="+mn-cs"/>
              </a:rPr>
              <a:t>'</a:t>
            </a:r>
            <a:r>
              <a:rPr lang="en-US" dirty="0">
                <a:cs typeface="+mn-cs"/>
              </a:rPr>
              <a:t>s big toe alongside the smaller toes, like a human foot. …</a:t>
            </a:r>
          </a:p>
          <a:p>
            <a:pPr marL="0" indent="0" eaLnBrk="1" hangingPunct="1">
              <a:buFont typeface="Wingdings" charset="0"/>
              <a:buNone/>
              <a:defRPr/>
            </a:pPr>
            <a:r>
              <a:rPr lang="en-US" dirty="0">
                <a:cs typeface="+mn-cs"/>
              </a:rPr>
              <a:t>anatomist </a:t>
            </a:r>
            <a:r>
              <a:rPr lang="en-US" dirty="0" err="1">
                <a:cs typeface="+mn-cs"/>
              </a:rPr>
              <a:t>Dr</a:t>
            </a:r>
            <a:r>
              <a:rPr lang="en-US" dirty="0">
                <a:cs typeface="+mn-cs"/>
              </a:rPr>
              <a:t> Charles Oxnard has shown that the big toe actually sticks out as in chimpanzees.</a:t>
            </a:r>
            <a:r>
              <a:rPr lang="ja-JP" altLang="en-US" dirty="0">
                <a:latin typeface="Arial"/>
                <a:cs typeface="+mn-cs"/>
              </a:rPr>
              <a:t>”</a:t>
            </a:r>
            <a:r>
              <a:rPr lang="en-US" dirty="0">
                <a:cs typeface="+mn-cs"/>
              </a:rPr>
              <a:t> </a:t>
            </a:r>
          </a:p>
        </p:txBody>
      </p:sp>
      <p:sp>
        <p:nvSpPr>
          <p:cNvPr id="336900" name="Text Box 4"/>
          <p:cNvSpPr txBox="1">
            <a:spLocks noChangeArrowheads="1"/>
          </p:cNvSpPr>
          <p:nvPr/>
        </p:nvSpPr>
        <p:spPr bwMode="auto">
          <a:xfrm>
            <a:off x="349250" y="1204913"/>
            <a:ext cx="859155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David Catchpoole, Ph.D.,  </a:t>
            </a:r>
            <a:r>
              <a:rPr lang="ja-JP" altLang="en-US">
                <a:latin typeface="Arial"/>
                <a:cs typeface="+mn-cs"/>
              </a:rPr>
              <a:t>“</a:t>
            </a:r>
            <a:r>
              <a:rPr lang="en-US">
                <a:cs typeface="+mn-cs"/>
              </a:rPr>
              <a:t>New evidence: Lucy was a knuckle-walker</a:t>
            </a:r>
            <a:r>
              <a:rPr lang="ja-JP" altLang="en-US">
                <a:latin typeface="Arial"/>
                <a:cs typeface="+mn-cs"/>
              </a:rPr>
              <a:t>”</a:t>
            </a:r>
            <a:r>
              <a:rPr lang="en-US">
                <a:cs typeface="+mn-cs"/>
              </a:rPr>
              <a:t>, </a:t>
            </a:r>
            <a:r>
              <a:rPr lang="en-US" sz="2400">
                <a:cs typeface="+mn-cs"/>
              </a:rPr>
              <a:t>www.answersingenesis.org/docs2/4256news5-5-2000.asp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6900"/>
                                        </p:tgtEl>
                                        <p:attrNameLst>
                                          <p:attrName>style.visibility</p:attrName>
                                        </p:attrNameLst>
                                      </p:cBhvr>
                                      <p:to>
                                        <p:strVal val="visible"/>
                                      </p:to>
                                    </p:set>
                                    <p:animEffect transition="in" filter="fade">
                                      <p:cBhvr>
                                        <p:cTn id="7" dur="500"/>
                                        <p:tgtEl>
                                          <p:spTgt spid="336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6899"/>
                                        </p:tgtEl>
                                        <p:attrNameLst>
                                          <p:attrName>style.visibility</p:attrName>
                                        </p:attrNameLst>
                                      </p:cBhvr>
                                      <p:to>
                                        <p:strVal val="visible"/>
                                      </p:to>
                                    </p:set>
                                    <p:animEffect transition="in" filter="fade">
                                      <p:cBhvr>
                                        <p:cTn id="12" dur="500"/>
                                        <p:tgtEl>
                                          <p:spTgt spid="336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p:bldP spid="3369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a:cs typeface="+mj-cs"/>
              </a:rPr>
              <a:t>Java Man </a:t>
            </a:r>
            <a:r>
              <a:rPr lang="en-US" sz="4000" i="1">
                <a:cs typeface="+mj-cs"/>
              </a:rPr>
              <a:t>Pithecanthropus erectus</a:t>
            </a:r>
            <a:endParaRPr lang="en-US" i="1">
              <a:cs typeface="+mj-cs"/>
            </a:endParaRPr>
          </a:p>
        </p:txBody>
      </p:sp>
      <p:sp>
        <p:nvSpPr>
          <p:cNvPr id="10243" name="Rectangle 3"/>
          <p:cNvSpPr>
            <a:spLocks noGrp="1" noChangeArrowheads="1"/>
          </p:cNvSpPr>
          <p:nvPr>
            <p:ph type="body" idx="1"/>
          </p:nvPr>
        </p:nvSpPr>
        <p:spPr>
          <a:xfrm>
            <a:off x="0" y="1192213"/>
            <a:ext cx="6370638" cy="2103437"/>
          </a:xfrm>
        </p:spPr>
        <p:txBody>
          <a:bodyPr/>
          <a:lstStyle/>
          <a:p>
            <a:pPr eaLnBrk="1" hangingPunct="1">
              <a:spcBef>
                <a:spcPct val="40000"/>
              </a:spcBef>
              <a:defRPr/>
            </a:pPr>
            <a:r>
              <a:rPr lang="en-US">
                <a:cs typeface="+mn-cs"/>
              </a:rPr>
              <a:t>1891: An apelike skullcap and a humanlike thighbone were found 45 feet apart –  claim: 500,000</a:t>
            </a:r>
          </a:p>
        </p:txBody>
      </p:sp>
      <p:sp>
        <p:nvSpPr>
          <p:cNvPr id="10244" name="Text Box 4"/>
          <p:cNvSpPr txBox="1">
            <a:spLocks noChangeArrowheads="1"/>
          </p:cNvSpPr>
          <p:nvPr/>
        </p:nvSpPr>
        <p:spPr bwMode="auto">
          <a:xfrm>
            <a:off x="361950" y="5345113"/>
            <a:ext cx="8274050" cy="1309687"/>
          </a:xfrm>
          <a:prstGeom prst="rect">
            <a:avLst/>
          </a:prstGeom>
          <a:solidFill>
            <a:srgbClr val="FFFFCC"/>
          </a:solidFill>
          <a:ln w="2857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0" bIns="0">
            <a:spAutoFit/>
          </a:bodyPr>
          <a:lstStyle/>
          <a:p>
            <a:pPr eaLnBrk="0" hangingPunct="0">
              <a:spcBef>
                <a:spcPct val="50000"/>
              </a:spcBef>
              <a:defRPr/>
            </a:pPr>
            <a:r>
              <a:rPr lang="ja-JP" altLang="en-US">
                <a:solidFill>
                  <a:schemeClr val="tx1"/>
                </a:solidFill>
                <a:latin typeface="Arial"/>
                <a:cs typeface="+mn-cs"/>
              </a:rPr>
              <a:t>“</a:t>
            </a:r>
            <a:r>
              <a:rPr lang="en-US">
                <a:solidFill>
                  <a:schemeClr val="tx1"/>
                </a:solidFill>
                <a:cs typeface="+mn-cs"/>
              </a:rPr>
              <a:t>In my opinion this creature was an animal, a giant gibbon, in fact. The thigh bone has not the slightest connection with the skull.</a:t>
            </a:r>
            <a:r>
              <a:rPr lang="ja-JP" altLang="en-US">
                <a:solidFill>
                  <a:schemeClr val="tx1"/>
                </a:solidFill>
                <a:latin typeface="Arial"/>
                <a:cs typeface="+mn-cs"/>
              </a:rPr>
              <a:t>”</a:t>
            </a:r>
            <a:endParaRPr lang="en-US">
              <a:solidFill>
                <a:schemeClr val="tx1"/>
              </a:solidFill>
              <a:cs typeface="+mn-cs"/>
            </a:endParaRP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53213" y="1262063"/>
            <a:ext cx="2220912" cy="3702050"/>
          </a:xfrm>
          <a:prstGeom prst="rect">
            <a:avLst/>
          </a:prstGeom>
          <a:noFill/>
          <a:ln w="28575">
            <a:solidFill>
              <a:srgbClr val="3366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246" name="Text Box 6"/>
          <p:cNvSpPr txBox="1">
            <a:spLocks noChangeArrowheads="1"/>
          </p:cNvSpPr>
          <p:nvPr/>
        </p:nvSpPr>
        <p:spPr bwMode="auto">
          <a:xfrm>
            <a:off x="303213" y="3473450"/>
            <a:ext cx="6242050"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3200">
                <a:solidFill>
                  <a:schemeClr val="tx1"/>
                </a:solidFill>
                <a:cs typeface="+mn-cs"/>
              </a:rPr>
              <a:t>Rudolph Virchow (regarded as the father of modern pathology) stated at the time of discovery: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500"/>
                                        <p:tgtEl>
                                          <p:spTgt spid="1024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fade">
                                      <p:cBhvr>
                                        <p:cTn id="11" dur="500"/>
                                        <p:tgtEl>
                                          <p:spTgt spid="1024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246"/>
                                        </p:tgtEl>
                                        <p:attrNameLst>
                                          <p:attrName>style.visibility</p:attrName>
                                        </p:attrNameLst>
                                      </p:cBhvr>
                                      <p:to>
                                        <p:strVal val="visible"/>
                                      </p:to>
                                    </p:set>
                                    <p:animEffect transition="in" filter="wipe(down)">
                                      <p:cBhvr>
                                        <p:cTn id="16" dur="500"/>
                                        <p:tgtEl>
                                          <p:spTgt spid="102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0244"/>
                                        </p:tgtEl>
                                        <p:attrNameLst>
                                          <p:attrName>style.visibility</p:attrName>
                                        </p:attrNameLst>
                                      </p:cBhvr>
                                      <p:to>
                                        <p:strVal val="visible"/>
                                      </p:to>
                                    </p:set>
                                    <p:anim calcmode="lin" valueType="num">
                                      <p:cBhvr>
                                        <p:cTn id="21" dur="500" fill="hold"/>
                                        <p:tgtEl>
                                          <p:spTgt spid="10244"/>
                                        </p:tgtEl>
                                        <p:attrNameLst>
                                          <p:attrName>ppt_w</p:attrName>
                                        </p:attrNameLst>
                                      </p:cBhvr>
                                      <p:tavLst>
                                        <p:tav tm="0">
                                          <p:val>
                                            <p:fltVal val="0"/>
                                          </p:val>
                                        </p:tav>
                                        <p:tav tm="100000">
                                          <p:val>
                                            <p:strVal val="#ppt_w"/>
                                          </p:val>
                                        </p:tav>
                                      </p:tavLst>
                                    </p:anim>
                                    <p:anim calcmode="lin" valueType="num">
                                      <p:cBhvr>
                                        <p:cTn id="22" dur="500" fill="hold"/>
                                        <p:tgtEl>
                                          <p:spTgt spid="102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4" grpId="0" animBg="1"/>
      <p:bldP spid="1024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pPr eaLnBrk="1" hangingPunct="1">
              <a:defRPr/>
            </a:pPr>
            <a:r>
              <a:rPr lang="en-US">
                <a:cs typeface="+mj-cs"/>
              </a:rPr>
              <a:t>Evolution Rejects the Evidence</a:t>
            </a:r>
          </a:p>
        </p:txBody>
      </p:sp>
      <p:sp>
        <p:nvSpPr>
          <p:cNvPr id="342019" name="Rectangle 3"/>
          <p:cNvSpPr>
            <a:spLocks noGrp="1" noChangeArrowheads="1"/>
          </p:cNvSpPr>
          <p:nvPr>
            <p:ph type="body" idx="1"/>
          </p:nvPr>
        </p:nvSpPr>
        <p:spPr>
          <a:xfrm>
            <a:off x="487363" y="1479550"/>
            <a:ext cx="8229600" cy="2636838"/>
          </a:xfrm>
        </p:spPr>
        <p:txBody>
          <a:bodyPr/>
          <a:lstStyle/>
          <a:p>
            <a:pPr marL="0" indent="0" eaLnBrk="1" hangingPunct="1">
              <a:buFont typeface="Wingdings" charset="0"/>
              <a:buNone/>
              <a:defRPr/>
            </a:pPr>
            <a:r>
              <a:rPr lang="ja-JP" altLang="en-US" dirty="0">
                <a:latin typeface="Arial"/>
                <a:cs typeface="+mn-cs"/>
              </a:rPr>
              <a:t>“</a:t>
            </a:r>
            <a:r>
              <a:rPr lang="en-US" dirty="0">
                <a:cs typeface="+mn-cs"/>
              </a:rPr>
              <a:t>Professor Betsy Schumann, evolutionist expert, admits that the statue</a:t>
            </a:r>
            <a:r>
              <a:rPr lang="fr-FR" dirty="0">
                <a:cs typeface="+mn-cs"/>
              </a:rPr>
              <a:t>'</a:t>
            </a:r>
            <a:r>
              <a:rPr lang="en-US" dirty="0">
                <a:cs typeface="+mn-cs"/>
              </a:rPr>
              <a:t>s feet </a:t>
            </a:r>
            <a:r>
              <a:rPr lang="fr-FR" altLang="ja-JP" dirty="0">
                <a:latin typeface="Arial"/>
                <a:cs typeface="+mn-cs"/>
              </a:rPr>
              <a:t>'</a:t>
            </a:r>
            <a:r>
              <a:rPr lang="en-US" dirty="0">
                <a:cs typeface="+mn-cs"/>
              </a:rPr>
              <a:t>probably are not accurate</a:t>
            </a:r>
            <a:r>
              <a:rPr lang="fr-FR" altLang="ja-JP" dirty="0">
                <a:latin typeface="Arial"/>
                <a:cs typeface="+mn-cs"/>
              </a:rPr>
              <a:t>'</a:t>
            </a:r>
            <a:r>
              <a:rPr lang="en-US" dirty="0">
                <a:cs typeface="+mn-cs"/>
              </a:rPr>
              <a:t>, but when asked whether the statue should be changed, she says, </a:t>
            </a:r>
          </a:p>
        </p:txBody>
      </p:sp>
      <p:sp>
        <p:nvSpPr>
          <p:cNvPr id="342020" name="Text Box 4"/>
          <p:cNvSpPr txBox="1">
            <a:spLocks noChangeArrowheads="1"/>
          </p:cNvSpPr>
          <p:nvPr/>
        </p:nvSpPr>
        <p:spPr bwMode="auto">
          <a:xfrm>
            <a:off x="638175" y="4222750"/>
            <a:ext cx="71405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i="1">
                <a:cs typeface="+mn-cs"/>
              </a:rPr>
              <a:t>Creation ex nihilo</a:t>
            </a:r>
            <a:r>
              <a:rPr lang="en-US">
                <a:cs typeface="+mn-cs"/>
              </a:rPr>
              <a:t>, Dec 1996, p.52.</a:t>
            </a:r>
            <a:endParaRPr lang="en-US" i="1">
              <a:cs typeface="+mn-cs"/>
            </a:endParaRPr>
          </a:p>
        </p:txBody>
      </p:sp>
      <p:sp>
        <p:nvSpPr>
          <p:cNvPr id="342021" name="Text Box 5"/>
          <p:cNvSpPr txBox="1">
            <a:spLocks noChangeArrowheads="1"/>
          </p:cNvSpPr>
          <p:nvPr/>
        </p:nvSpPr>
        <p:spPr bwMode="auto">
          <a:xfrm>
            <a:off x="317500" y="5122863"/>
            <a:ext cx="8648700" cy="1104900"/>
          </a:xfrm>
          <a:prstGeom prst="rect">
            <a:avLst/>
          </a:prstGeom>
          <a:solidFill>
            <a:srgbClr val="000066"/>
          </a:solidFill>
          <a:ln w="38100">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spcBef>
                <a:spcPct val="20000"/>
              </a:spcBef>
              <a:buClr>
                <a:srgbClr val="000066"/>
              </a:buClr>
              <a:buSzPct val="70000"/>
              <a:buFont typeface="Wingdings" charset="0"/>
              <a:buNone/>
              <a:defRPr/>
            </a:pPr>
            <a:r>
              <a:rPr lang="en-US" sz="3200" dirty="0">
                <a:solidFill>
                  <a:srgbClr val="FFFF00"/>
                </a:solidFill>
                <a:effectLst>
                  <a:outerShdw blurRad="38100" dist="38100" dir="2700000" algn="tl">
                    <a:srgbClr val="000000"/>
                  </a:outerShdw>
                </a:effectLst>
                <a:cs typeface="+mn-cs"/>
              </a:rPr>
              <a:t>In other words, it </a:t>
            </a:r>
            <a:r>
              <a:rPr lang="en-US" sz="3200" dirty="0" err="1">
                <a:solidFill>
                  <a:srgbClr val="FFFF00"/>
                </a:solidFill>
                <a:effectLst>
                  <a:outerShdw blurRad="38100" dist="38100" dir="2700000" algn="tl">
                    <a:srgbClr val="000000"/>
                  </a:outerShdw>
                </a:effectLst>
                <a:cs typeface="+mn-cs"/>
              </a:rPr>
              <a:t>doesn</a:t>
            </a:r>
            <a:r>
              <a:rPr lang="fr-FR" sz="3200" dirty="0">
                <a:solidFill>
                  <a:srgbClr val="FFFF00"/>
                </a:solidFill>
                <a:effectLst>
                  <a:outerShdw blurRad="38100" dist="38100" dir="2700000" algn="tl">
                    <a:srgbClr val="000000"/>
                  </a:outerShdw>
                </a:effectLst>
                <a:cs typeface="+mn-cs"/>
              </a:rPr>
              <a:t>'</a:t>
            </a:r>
            <a:r>
              <a:rPr lang="en-US" sz="3200" dirty="0">
                <a:solidFill>
                  <a:srgbClr val="FFFF00"/>
                </a:solidFill>
                <a:effectLst>
                  <a:outerShdw blurRad="38100" dist="38100" dir="2700000" algn="tl">
                    <a:srgbClr val="000000"/>
                  </a:outerShdw>
                </a:effectLst>
                <a:cs typeface="+mn-cs"/>
              </a:rPr>
              <a:t>t matter if people get indoctrinated into evolution by wrong evidence</a:t>
            </a:r>
          </a:p>
        </p:txBody>
      </p:sp>
      <p:sp>
        <p:nvSpPr>
          <p:cNvPr id="342022" name="Text Box 6"/>
          <p:cNvSpPr txBox="1">
            <a:spLocks noChangeArrowheads="1"/>
          </p:cNvSpPr>
          <p:nvPr/>
        </p:nvSpPr>
        <p:spPr bwMode="auto">
          <a:xfrm>
            <a:off x="1536700" y="3454400"/>
            <a:ext cx="3846513"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ltLang="ja-JP" sz="3200" b="1" dirty="0">
                <a:solidFill>
                  <a:srgbClr val="FF0000"/>
                </a:solidFill>
                <a:effectLst>
                  <a:outerShdw blurRad="38100" dist="38100" dir="2700000" algn="tl">
                    <a:srgbClr val="DDDDDD"/>
                  </a:outerShdw>
                </a:effectLst>
                <a:latin typeface="Arial"/>
                <a:cs typeface="+mn-cs"/>
              </a:rPr>
              <a:t>'</a:t>
            </a:r>
            <a:r>
              <a:rPr lang="en-US" sz="3200" b="1" dirty="0">
                <a:solidFill>
                  <a:srgbClr val="FF0000"/>
                </a:solidFill>
                <a:effectLst>
                  <a:outerShdw blurRad="38100" dist="38100" dir="2700000" algn="tl">
                    <a:srgbClr val="DDDDDD"/>
                  </a:outerShdw>
                </a:effectLst>
                <a:cs typeface="+mn-cs"/>
              </a:rPr>
              <a:t>Absolutely not</a:t>
            </a:r>
            <a:r>
              <a:rPr lang="fr-FR" altLang="ja-JP" sz="3200" b="1" dirty="0">
                <a:solidFill>
                  <a:srgbClr val="FF0000"/>
                </a:solidFill>
                <a:effectLst>
                  <a:outerShdw blurRad="38100" dist="38100" dir="2700000" algn="tl">
                    <a:srgbClr val="DDDDDD"/>
                  </a:outerShdw>
                </a:effectLst>
                <a:latin typeface="Arial"/>
                <a:cs typeface="+mn-cs"/>
              </a:rPr>
              <a:t>'</a:t>
            </a:r>
            <a:r>
              <a:rPr lang="en-US" sz="3200" b="1" dirty="0">
                <a:solidFill>
                  <a:srgbClr val="FF0000"/>
                </a:solidFill>
                <a:effectLst>
                  <a:outerShdw blurRad="38100" dist="38100" dir="2700000" algn="tl">
                    <a:srgbClr val="DDDDDD"/>
                  </a:outerShdw>
                </a:effectLst>
                <a:cs typeface="+mn-cs"/>
              </a:rPr>
              <a:t>.</a:t>
            </a:r>
            <a:r>
              <a:rPr lang="ja-JP" altLang="en-US" sz="3200" b="1" dirty="0">
                <a:solidFill>
                  <a:srgbClr val="FF0000"/>
                </a:solidFill>
                <a:effectLst>
                  <a:outerShdw blurRad="38100" dist="38100" dir="2700000" algn="tl">
                    <a:srgbClr val="DDDDDD"/>
                  </a:outerShdw>
                </a:effectLst>
                <a:latin typeface="Arial"/>
                <a:cs typeface="+mn-cs"/>
              </a:rPr>
              <a:t>”</a:t>
            </a:r>
            <a:endParaRPr lang="en-US" sz="3200" b="1" dirty="0">
              <a:solidFill>
                <a:srgbClr val="FF0000"/>
              </a:solidFill>
              <a:effectLst>
                <a:outerShdw blurRad="38100" dist="38100" dir="2700000" algn="tl">
                  <a:srgbClr val="DDDDDD"/>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Effect transition="in" filter="fade">
                                      <p:cBhvr>
                                        <p:cTn id="7" dur="500"/>
                                        <p:tgtEl>
                                          <p:spTgt spid="342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2022"/>
                                        </p:tgtEl>
                                        <p:attrNameLst>
                                          <p:attrName>style.visibility</p:attrName>
                                        </p:attrNameLst>
                                      </p:cBhvr>
                                      <p:to>
                                        <p:strVal val="visible"/>
                                      </p:to>
                                    </p:set>
                                    <p:animEffect transition="in" filter="wipe(left)">
                                      <p:cBhvr>
                                        <p:cTn id="12" dur="500"/>
                                        <p:tgtEl>
                                          <p:spTgt spid="342022"/>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42020"/>
                                        </p:tgtEl>
                                        <p:attrNameLst>
                                          <p:attrName>style.visibility</p:attrName>
                                        </p:attrNameLst>
                                      </p:cBhvr>
                                      <p:to>
                                        <p:strVal val="visible"/>
                                      </p:to>
                                    </p:set>
                                    <p:animEffect transition="in" filter="fade">
                                      <p:cBhvr>
                                        <p:cTn id="16" dur="500"/>
                                        <p:tgtEl>
                                          <p:spTgt spid="3420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2021"/>
                                        </p:tgtEl>
                                        <p:attrNameLst>
                                          <p:attrName>style.visibility</p:attrName>
                                        </p:attrNameLst>
                                      </p:cBhvr>
                                      <p:to>
                                        <p:strVal val="visible"/>
                                      </p:to>
                                    </p:set>
                                    <p:animEffect transition="in" filter="fade">
                                      <p:cBhvr>
                                        <p:cTn id="21" dur="500"/>
                                        <p:tgtEl>
                                          <p:spTgt spid="342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p:bldP spid="342020" grpId="0"/>
      <p:bldP spid="342021" grpId="0" animBg="1"/>
      <p:bldP spid="34202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pPr eaLnBrk="1" hangingPunct="1">
              <a:defRPr/>
            </a:pPr>
            <a:r>
              <a:rPr lang="en-US">
                <a:cs typeface="+mj-cs"/>
              </a:rPr>
              <a:t>Conclusion on Bipedalism</a:t>
            </a:r>
          </a:p>
        </p:txBody>
      </p:sp>
      <p:sp>
        <p:nvSpPr>
          <p:cNvPr id="337923" name="Rectangle 3"/>
          <p:cNvSpPr>
            <a:spLocks noGrp="1" noChangeArrowheads="1"/>
          </p:cNvSpPr>
          <p:nvPr>
            <p:ph type="body" idx="1"/>
          </p:nvPr>
        </p:nvSpPr>
        <p:spPr>
          <a:xfrm>
            <a:off x="300038" y="2432050"/>
            <a:ext cx="8532812" cy="3348038"/>
          </a:xfrm>
        </p:spPr>
        <p:txBody>
          <a:bodyPr/>
          <a:lstStyle/>
          <a:p>
            <a:pPr marL="0" indent="0" eaLnBrk="1" hangingPunct="1">
              <a:lnSpc>
                <a:spcPct val="90000"/>
              </a:lnSpc>
              <a:buFont typeface="Wingdings" charset="0"/>
              <a:buNone/>
              <a:defRPr/>
            </a:pPr>
            <a:r>
              <a:rPr lang="en-US">
                <a:cs typeface="+mn-cs"/>
              </a:rPr>
              <a:t>Cat Scans of the inner ear canals (reflecting posture and balance) of 53 humans, over 20 apes, fossil humans (early </a:t>
            </a:r>
            <a:r>
              <a:rPr lang="en-US" i="1">
                <a:cs typeface="+mn-cs"/>
              </a:rPr>
              <a:t>Homo</a:t>
            </a:r>
            <a:r>
              <a:rPr lang="en-US">
                <a:cs typeface="+mn-cs"/>
              </a:rPr>
              <a:t>), and Australopithecines by anatomist Dr Fred Spoor and his colleagues at University College, London, showed they did </a:t>
            </a:r>
            <a:r>
              <a:rPr lang="en-US" b="1">
                <a:cs typeface="+mn-cs"/>
              </a:rPr>
              <a:t>not</a:t>
            </a:r>
            <a:r>
              <a:rPr lang="en-US">
                <a:cs typeface="+mn-cs"/>
              </a:rPr>
              <a:t> walk habitually upright. </a:t>
            </a:r>
          </a:p>
        </p:txBody>
      </p:sp>
      <p:sp>
        <p:nvSpPr>
          <p:cNvPr id="337924" name="Text Box 4"/>
          <p:cNvSpPr txBox="1">
            <a:spLocks noChangeArrowheads="1"/>
          </p:cNvSpPr>
          <p:nvPr/>
        </p:nvSpPr>
        <p:spPr bwMode="auto">
          <a:xfrm>
            <a:off x="185738" y="1090613"/>
            <a:ext cx="8969375" cy="124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defRPr/>
            </a:pPr>
            <a:r>
              <a:rPr lang="en-US">
                <a:cs typeface="+mn-cs"/>
              </a:rPr>
              <a:t>F. Spoor, B. Wood and F. Zonneveld, Implications of early hominid morphology for evolution of human bipedal locomotion, </a:t>
            </a:r>
            <a:r>
              <a:rPr lang="en-US" i="1">
                <a:cs typeface="+mn-cs"/>
              </a:rPr>
              <a:t>Nature</a:t>
            </a:r>
            <a:r>
              <a:rPr lang="en-US">
                <a:cs typeface="+mn-cs"/>
              </a:rPr>
              <a:t> </a:t>
            </a:r>
            <a:r>
              <a:rPr lang="en-US" b="1">
                <a:cs typeface="+mn-cs"/>
              </a:rPr>
              <a:t>369</a:t>
            </a:r>
            <a:r>
              <a:rPr lang="en-US">
                <a:cs typeface="+mn-cs"/>
              </a:rPr>
              <a:t>(6482):645–648, 1994. </a:t>
            </a:r>
          </a:p>
        </p:txBody>
      </p:sp>
      <p:sp>
        <p:nvSpPr>
          <p:cNvPr id="337925" name="Text Box 5"/>
          <p:cNvSpPr txBox="1">
            <a:spLocks noChangeArrowheads="1"/>
          </p:cNvSpPr>
          <p:nvPr/>
        </p:nvSpPr>
        <p:spPr bwMode="auto">
          <a:xfrm>
            <a:off x="117475" y="5737225"/>
            <a:ext cx="8751888" cy="698500"/>
          </a:xfrm>
          <a:prstGeom prst="rect">
            <a:avLst/>
          </a:prstGeom>
          <a:noFill/>
          <a:ln w="57150">
            <a:solidFill>
              <a:srgbClr val="660066"/>
            </a:solidFill>
            <a:miter lim="800000"/>
            <a:headEnd/>
            <a:tailEnd/>
          </a:ln>
          <a:effectLst>
            <a:prstShdw prst="shdw17" dist="17961" dir="2700000">
              <a:srgbClr val="660066">
                <a:gamma/>
                <a:shade val="60000"/>
                <a:invGamma/>
                <a:alpha val="74998"/>
              </a:srgbClr>
            </a:prstShdw>
          </a:effectLst>
          <a:extLst>
            <a:ext uri="{909E8E84-426E-40dd-AFC4-6F175D3DCCD1}">
              <a14:hiddenFill xmlns:a14="http://schemas.microsoft.com/office/drawing/2010/main" xmlns="">
                <a:solidFill>
                  <a:schemeClr val="accent1"/>
                </a:solidFill>
              </a14:hiddenFill>
            </a:ext>
          </a:extLst>
        </p:spPr>
        <p:txBody>
          <a:bodyPr>
            <a:spAutoFit/>
          </a:bodyPr>
          <a:lstStyle/>
          <a:p>
            <a:pPr algn="ctr">
              <a:spcBef>
                <a:spcPct val="50000"/>
              </a:spcBef>
              <a:defRPr/>
            </a:pPr>
            <a:r>
              <a:rPr lang="en-US" sz="3600">
                <a:solidFill>
                  <a:srgbClr val="000066"/>
                </a:solidFill>
                <a:effectLst>
                  <a:outerShdw blurRad="38100" dist="38100" dir="2700000" algn="tl">
                    <a:srgbClr val="DDDDDD"/>
                  </a:outerShdw>
                </a:effectLst>
                <a:cs typeface="+mn-cs"/>
              </a:rPr>
              <a:t>Why is this information not in textbooks?</a:t>
            </a:r>
          </a:p>
        </p:txBody>
      </p:sp>
      <p:sp>
        <p:nvSpPr>
          <p:cNvPr id="337927" name="AutoShape 7"/>
          <p:cNvSpPr>
            <a:spLocks noChangeArrowheads="1"/>
          </p:cNvSpPr>
          <p:nvPr/>
        </p:nvSpPr>
        <p:spPr bwMode="auto">
          <a:xfrm>
            <a:off x="6313488" y="5254625"/>
            <a:ext cx="1089025" cy="479425"/>
          </a:xfrm>
          <a:prstGeom prst="rightArrow">
            <a:avLst>
              <a:gd name="adj1" fmla="val 50000"/>
              <a:gd name="adj2" fmla="val 56788"/>
            </a:avLst>
          </a:prstGeom>
          <a:solidFill>
            <a:srgbClr val="660066"/>
          </a:solidFill>
          <a:ln>
            <a:noFill/>
          </a:ln>
          <a:effectLst>
            <a:prstShdw prst="shdw17" dist="17961" dir="2700000">
              <a:srgbClr val="3D003D">
                <a:alpha val="74997"/>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7924"/>
                                        </p:tgtEl>
                                        <p:attrNameLst>
                                          <p:attrName>style.visibility</p:attrName>
                                        </p:attrNameLst>
                                      </p:cBhvr>
                                      <p:to>
                                        <p:strVal val="visible"/>
                                      </p:to>
                                    </p:set>
                                    <p:animEffect transition="in" filter="fade">
                                      <p:cBhvr>
                                        <p:cTn id="7" dur="500"/>
                                        <p:tgtEl>
                                          <p:spTgt spid="337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23">
                                            <p:txEl>
                                              <p:pRg st="0" end="0"/>
                                            </p:txEl>
                                          </p:spTgt>
                                        </p:tgtEl>
                                        <p:attrNameLst>
                                          <p:attrName>style.visibility</p:attrName>
                                        </p:attrNameLst>
                                      </p:cBhvr>
                                      <p:to>
                                        <p:strVal val="visible"/>
                                      </p:to>
                                    </p:set>
                                    <p:animEffect transition="in" filter="fade">
                                      <p:cBhvr>
                                        <p:cTn id="12" dur="500"/>
                                        <p:tgtEl>
                                          <p:spTgt spid="3379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37925"/>
                                        </p:tgtEl>
                                        <p:attrNameLst>
                                          <p:attrName>style.visibility</p:attrName>
                                        </p:attrNameLst>
                                      </p:cBhvr>
                                      <p:to>
                                        <p:strVal val="visible"/>
                                      </p:to>
                                    </p:set>
                                    <p:anim calcmode="lin" valueType="num">
                                      <p:cBhvr>
                                        <p:cTn id="17" dur="500" fill="hold"/>
                                        <p:tgtEl>
                                          <p:spTgt spid="337925"/>
                                        </p:tgtEl>
                                        <p:attrNameLst>
                                          <p:attrName>ppt_w</p:attrName>
                                        </p:attrNameLst>
                                      </p:cBhvr>
                                      <p:tavLst>
                                        <p:tav tm="0">
                                          <p:val>
                                            <p:fltVal val="0"/>
                                          </p:val>
                                        </p:tav>
                                        <p:tav tm="100000">
                                          <p:val>
                                            <p:strVal val="#ppt_w"/>
                                          </p:val>
                                        </p:tav>
                                      </p:tavLst>
                                    </p:anim>
                                    <p:anim calcmode="lin" valueType="num">
                                      <p:cBhvr>
                                        <p:cTn id="18" dur="500" fill="hold"/>
                                        <p:tgtEl>
                                          <p:spTgt spid="337925"/>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37927"/>
                                        </p:tgtEl>
                                        <p:attrNameLst>
                                          <p:attrName>style.visibility</p:attrName>
                                        </p:attrNameLst>
                                      </p:cBhvr>
                                      <p:to>
                                        <p:strVal val="visible"/>
                                      </p:to>
                                    </p:set>
                                    <p:animEffect transition="in" filter="wipe(left)">
                                      <p:cBhvr>
                                        <p:cTn id="22" dur="500"/>
                                        <p:tgtEl>
                                          <p:spTgt spid="337927"/>
                                        </p:tgtEl>
                                      </p:cBhvr>
                                    </p:animEffect>
                                  </p:childTnLst>
                                </p:cTn>
                              </p:par>
                            </p:childTnLst>
                          </p:cTn>
                        </p:par>
                        <p:par>
                          <p:cTn id="23" fill="hold" nodeType="afterGroup">
                            <p:stCondLst>
                              <p:cond delay="1000"/>
                            </p:stCondLst>
                            <p:childTnLst>
                              <p:par>
                                <p:cTn id="24" presetID="63" presetClass="path" presetSubtype="0" accel="50000" decel="50000" fill="hold" grpId="1" nodeType="afterEffect">
                                  <p:stCondLst>
                                    <p:cond delay="0"/>
                                  </p:stCondLst>
                                  <p:childTnLst>
                                    <p:animMotion origin="layout" path="M 1.11022E-16 -1.21387E-6 L 0.18646 -1.21387E-6 " pathEditMode="relative" rAng="0" ptsTypes="AA">
                                      <p:cBhvr>
                                        <p:cTn id="25" dur="2000" fill="hold"/>
                                        <p:tgtEl>
                                          <p:spTgt spid="337927"/>
                                        </p:tgtEl>
                                        <p:attrNameLst>
                                          <p:attrName>ppt_x</p:attrName>
                                          <p:attrName>ppt_y</p:attrName>
                                        </p:attrNameLst>
                                      </p:cBhvr>
                                      <p:rCtr x="93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p:bldP spid="337924" grpId="0"/>
      <p:bldP spid="337925" grpId="0" animBg="1"/>
      <p:bldP spid="337927" grpId="0" animBg="1"/>
      <p:bldP spid="337927"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4" name="Rectangle 4"/>
          <p:cNvSpPr>
            <a:spLocks noGrp="1" noChangeArrowheads="1"/>
          </p:cNvSpPr>
          <p:nvPr>
            <p:ph type="title"/>
          </p:nvPr>
        </p:nvSpPr>
        <p:spPr/>
        <p:txBody>
          <a:bodyPr/>
          <a:lstStyle/>
          <a:p>
            <a:pPr eaLnBrk="1" hangingPunct="1">
              <a:defRPr/>
            </a:pPr>
            <a:r>
              <a:rPr lang="en-US">
                <a:cs typeface="+mj-cs"/>
              </a:rPr>
              <a:t>Knee Joint of A. </a:t>
            </a:r>
            <a:r>
              <a:rPr lang="en-US" i="1">
                <a:cs typeface="+mj-cs"/>
              </a:rPr>
              <a:t>afarensis</a:t>
            </a:r>
          </a:p>
        </p:txBody>
      </p:sp>
      <p:sp>
        <p:nvSpPr>
          <p:cNvPr id="363525" name="Rectangle 5"/>
          <p:cNvSpPr>
            <a:spLocks noChangeArrowheads="1"/>
          </p:cNvSpPr>
          <p:nvPr/>
        </p:nvSpPr>
        <p:spPr bwMode="auto">
          <a:xfrm>
            <a:off x="4800600" y="76200"/>
            <a:ext cx="36576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nchor="b"/>
          <a:lstStyle/>
          <a:p>
            <a:pPr algn="ctr">
              <a:defRPr/>
            </a:pPr>
            <a:endParaRPr lang="en-US" sz="4800">
              <a:solidFill>
                <a:srgbClr val="000066"/>
              </a:solidFill>
              <a:effectLst>
                <a:outerShdw blurRad="38100" dist="38100" dir="2700000" algn="tl">
                  <a:srgbClr val="DDDDDD"/>
                </a:outerShdw>
              </a:effectLst>
              <a:cs typeface="+mn-cs"/>
            </a:endParaRPr>
          </a:p>
        </p:txBody>
      </p:sp>
      <p:pic>
        <p:nvPicPr>
          <p:cNvPr id="363526" name="Picture 6" descr="fltl130"/>
          <p:cNvPicPr>
            <a:picLocks noChangeAspect="1" noChangeArrowheads="1"/>
          </p:cNvPicPr>
          <p:nvPr/>
        </p:nvPicPr>
        <p:blipFill>
          <a:blip r:embed="rId2" cstate="screen">
            <a:lum contrast="6000"/>
            <a:extLst>
              <a:ext uri="{28A0092B-C50C-407E-A947-70E740481C1C}">
                <a14:useLocalDpi xmlns:a14="http://schemas.microsoft.com/office/drawing/2010/main"/>
              </a:ext>
            </a:extLst>
          </a:blip>
          <a:srcRect/>
          <a:stretch>
            <a:fillRect/>
          </a:stretch>
        </p:blipFill>
        <p:spPr bwMode="auto">
          <a:xfrm>
            <a:off x="211138" y="1385888"/>
            <a:ext cx="2336800" cy="4826000"/>
          </a:xfrm>
          <a:prstGeom prst="rect">
            <a:avLst/>
          </a:prstGeom>
          <a:noFill/>
          <a:ln w="38100">
            <a:solidFill>
              <a:srgbClr val="000000"/>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Lst>
        </p:spPr>
      </p:pic>
      <p:sp>
        <p:nvSpPr>
          <p:cNvPr id="363527" name="Text Box 7"/>
          <p:cNvSpPr txBox="1">
            <a:spLocks noChangeArrowheads="1"/>
          </p:cNvSpPr>
          <p:nvPr/>
        </p:nvSpPr>
        <p:spPr bwMode="auto">
          <a:xfrm>
            <a:off x="5313363" y="1582738"/>
            <a:ext cx="3140075" cy="2306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lnSpc>
                <a:spcPct val="85000"/>
              </a:lnSpc>
              <a:defRPr/>
            </a:pPr>
            <a:r>
              <a:rPr lang="en-US" sz="3600">
                <a:solidFill>
                  <a:schemeClr val="tx1"/>
                </a:solidFill>
                <a:cs typeface="+mn-cs"/>
              </a:rPr>
              <a:t>15</a:t>
            </a:r>
            <a:r>
              <a:rPr lang="en-US" sz="3600">
                <a:solidFill>
                  <a:schemeClr val="tx1"/>
                </a:solidFill>
                <a:cs typeface="Times New Roman" charset="0"/>
              </a:rPr>
              <a:t>°</a:t>
            </a:r>
            <a:r>
              <a:rPr lang="en-US" sz="3600">
                <a:solidFill>
                  <a:schemeClr val="tx1"/>
                </a:solidFill>
                <a:cs typeface="+mn-cs"/>
              </a:rPr>
              <a:t> carrying angle (valgus)</a:t>
            </a:r>
          </a:p>
          <a:p>
            <a:pPr lvl="1" eaLnBrk="0" hangingPunct="0">
              <a:lnSpc>
                <a:spcPct val="90000"/>
              </a:lnSpc>
              <a:spcBef>
                <a:spcPct val="30000"/>
              </a:spcBef>
              <a:defRPr/>
            </a:pPr>
            <a:r>
              <a:rPr lang="en-US">
                <a:solidFill>
                  <a:schemeClr val="tx1"/>
                </a:solidFill>
                <a:cs typeface="+mn-cs"/>
              </a:rPr>
              <a:t>Human  = 9</a:t>
            </a:r>
            <a:r>
              <a:rPr lang="en-US">
                <a:solidFill>
                  <a:schemeClr val="tx1"/>
                </a:solidFill>
                <a:cs typeface="Times New Roman" charset="0"/>
              </a:rPr>
              <a:t>°</a:t>
            </a:r>
          </a:p>
          <a:p>
            <a:pPr lvl="1" eaLnBrk="0" hangingPunct="0">
              <a:lnSpc>
                <a:spcPct val="90000"/>
              </a:lnSpc>
              <a:defRPr/>
            </a:pPr>
            <a:r>
              <a:rPr lang="en-US">
                <a:solidFill>
                  <a:schemeClr val="tx1"/>
                </a:solidFill>
                <a:cs typeface="+mn-cs"/>
              </a:rPr>
              <a:t>Gorilla   = 0</a:t>
            </a:r>
            <a:r>
              <a:rPr lang="en-US">
                <a:solidFill>
                  <a:schemeClr val="tx1"/>
                </a:solidFill>
                <a:cs typeface="Times New Roman" charset="0"/>
              </a:rPr>
              <a:t>°</a:t>
            </a:r>
            <a:endParaRPr lang="en-US">
              <a:solidFill>
                <a:schemeClr val="tx1"/>
              </a:solidFill>
              <a:cs typeface="+mn-cs"/>
            </a:endParaRPr>
          </a:p>
          <a:p>
            <a:pPr lvl="1" eaLnBrk="0" hangingPunct="0">
              <a:lnSpc>
                <a:spcPct val="90000"/>
              </a:lnSpc>
              <a:defRPr/>
            </a:pPr>
            <a:r>
              <a:rPr lang="en-US">
                <a:solidFill>
                  <a:schemeClr val="tx1"/>
                </a:solidFill>
                <a:cs typeface="+mn-cs"/>
              </a:rPr>
              <a:t>Chimp   = 0</a:t>
            </a:r>
            <a:r>
              <a:rPr lang="en-US">
                <a:solidFill>
                  <a:schemeClr val="tx1"/>
                </a:solidFill>
                <a:cs typeface="Times New Roman" charset="0"/>
              </a:rPr>
              <a:t>°</a:t>
            </a:r>
            <a:endParaRPr lang="en-US" sz="3600">
              <a:solidFill>
                <a:schemeClr val="tx1"/>
              </a:solidFill>
              <a:cs typeface="+mn-cs"/>
            </a:endParaRPr>
          </a:p>
        </p:txBody>
      </p:sp>
      <p:sp>
        <p:nvSpPr>
          <p:cNvPr id="363531" name="Text Box 11"/>
          <p:cNvSpPr txBox="1">
            <a:spLocks noChangeArrowheads="1"/>
          </p:cNvSpPr>
          <p:nvPr/>
        </p:nvSpPr>
        <p:spPr bwMode="auto">
          <a:xfrm>
            <a:off x="5257800" y="4294188"/>
            <a:ext cx="3751263" cy="1076325"/>
          </a:xfrm>
          <a:prstGeom prst="rect">
            <a:avLst/>
          </a:prstGeom>
          <a:solidFill>
            <a:srgbClr val="000066"/>
          </a:solidFill>
          <a:ln w="9525">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3200">
                <a:solidFill>
                  <a:schemeClr val="bg1"/>
                </a:solidFill>
                <a:cs typeface="+mn-cs"/>
              </a:rPr>
              <a:t>Orangutan        = 9</a:t>
            </a:r>
            <a:r>
              <a:rPr lang="en-US" sz="3200">
                <a:solidFill>
                  <a:schemeClr val="bg1"/>
                </a:solidFill>
                <a:cs typeface="Times New Roman" charset="0"/>
              </a:rPr>
              <a:t>°</a:t>
            </a:r>
            <a:endParaRPr lang="en-US" sz="3200">
              <a:solidFill>
                <a:schemeClr val="bg1"/>
              </a:solidFill>
              <a:cs typeface="+mn-cs"/>
            </a:endParaRPr>
          </a:p>
          <a:p>
            <a:pPr eaLnBrk="0" hangingPunct="0">
              <a:defRPr/>
            </a:pPr>
            <a:r>
              <a:rPr lang="en-US" sz="3200">
                <a:solidFill>
                  <a:schemeClr val="bg1"/>
                </a:solidFill>
                <a:cs typeface="+mn-cs"/>
              </a:rPr>
              <a:t>Spider monkey = 9</a:t>
            </a:r>
            <a:r>
              <a:rPr lang="en-US" sz="3200">
                <a:solidFill>
                  <a:schemeClr val="bg1"/>
                </a:solidFill>
                <a:cs typeface="Times New Roman" charset="0"/>
              </a:rPr>
              <a:t>°</a:t>
            </a:r>
            <a:endParaRPr lang="en-US" sz="3200">
              <a:solidFill>
                <a:schemeClr val="bg1"/>
              </a:solidFill>
              <a:cs typeface="+mn-cs"/>
            </a:endParaRPr>
          </a:p>
        </p:txBody>
      </p:sp>
      <p:grpSp>
        <p:nvGrpSpPr>
          <p:cNvPr id="363542" name="Group 22"/>
          <p:cNvGrpSpPr>
            <a:grpSpLocks/>
          </p:cNvGrpSpPr>
          <p:nvPr/>
        </p:nvGrpSpPr>
        <p:grpSpPr bwMode="auto">
          <a:xfrm>
            <a:off x="2705100" y="1349375"/>
            <a:ext cx="2424113" cy="4891088"/>
            <a:chOff x="1704" y="850"/>
            <a:chExt cx="1527" cy="3081"/>
          </a:xfrm>
        </p:grpSpPr>
        <p:sp>
          <p:nvSpPr>
            <p:cNvPr id="87048" name="Rectangle 20"/>
            <p:cNvSpPr>
              <a:spLocks noChangeArrowheads="1"/>
            </p:cNvSpPr>
            <p:nvPr/>
          </p:nvSpPr>
          <p:spPr bwMode="auto">
            <a:xfrm>
              <a:off x="1704" y="850"/>
              <a:ext cx="1527" cy="3081"/>
            </a:xfrm>
            <a:prstGeom prst="rect">
              <a:avLst/>
            </a:prstGeom>
            <a:solidFill>
              <a:srgbClr val="009999"/>
            </a:solidFill>
            <a:ln>
              <a:noFill/>
            </a:ln>
            <a:effectLst>
              <a:prstShdw prst="shdw17" dist="17961" dir="2700000">
                <a:srgbClr val="005C5C">
                  <a:alpha val="74997"/>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a:p>
          </p:txBody>
        </p:sp>
        <p:grpSp>
          <p:nvGrpSpPr>
            <p:cNvPr id="87049" name="Group 19"/>
            <p:cNvGrpSpPr>
              <a:grpSpLocks/>
            </p:cNvGrpSpPr>
            <p:nvPr/>
          </p:nvGrpSpPr>
          <p:grpSpPr bwMode="auto">
            <a:xfrm>
              <a:off x="1782" y="923"/>
              <a:ext cx="1253" cy="2911"/>
              <a:chOff x="2592" y="1344"/>
              <a:chExt cx="997" cy="2765"/>
            </a:xfrm>
          </p:grpSpPr>
          <p:graphicFrame>
            <p:nvGraphicFramePr>
              <p:cNvPr id="87050" name="Object 12"/>
              <p:cNvGraphicFramePr>
                <a:graphicFrameLocks noChangeAspect="1"/>
              </p:cNvGraphicFramePr>
              <p:nvPr/>
            </p:nvGraphicFramePr>
            <p:xfrm>
              <a:off x="2592" y="1536"/>
              <a:ext cx="397" cy="1325"/>
            </p:xfrm>
            <a:graphic>
              <a:graphicData uri="http://schemas.openxmlformats.org/presentationml/2006/ole">
                <mc:AlternateContent xmlns:mc="http://schemas.openxmlformats.org/markup-compatibility/2006">
                  <mc:Choice xmlns:v="urn:schemas-microsoft-com:vml" Requires="v">
                    <p:oleObj name="Designer Drawing" r:id="rId3" imgW="914400" imgH="914400" progId="Designer.Drawing.7">
                      <p:embed/>
                    </p:oleObj>
                  </mc:Choice>
                  <mc:Fallback>
                    <p:oleObj name="Designer Drawing" r:id="rId3" imgW="914400" imgH="914400" progId="Designer.Drawing.7">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1536"/>
                            <a:ext cx="397" cy="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7051" name="Object 13"/>
              <p:cNvGraphicFramePr>
                <a:graphicFrameLocks noChangeAspect="1"/>
              </p:cNvGraphicFramePr>
              <p:nvPr/>
            </p:nvGraphicFramePr>
            <p:xfrm>
              <a:off x="2784" y="2832"/>
              <a:ext cx="227" cy="1075"/>
            </p:xfrm>
            <a:graphic>
              <a:graphicData uri="http://schemas.openxmlformats.org/presentationml/2006/ole">
                <mc:AlternateContent xmlns:mc="http://schemas.openxmlformats.org/markup-compatibility/2006">
                  <mc:Choice xmlns:v="urn:schemas-microsoft-com:vml" Requires="v">
                    <p:oleObj name="Designer Drawing" r:id="rId5" imgW="914400" imgH="914400" progId="Designer.Drawing.7">
                      <p:embed/>
                    </p:oleObj>
                  </mc:Choice>
                  <mc:Fallback>
                    <p:oleObj name="Designer Drawing" r:id="rId5" imgW="914400" imgH="914400" progId="Designer.Drawing.7">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 y="2832"/>
                            <a:ext cx="227" cy="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7052" name="Object 14"/>
              <p:cNvGraphicFramePr>
                <a:graphicFrameLocks noChangeAspect="1"/>
              </p:cNvGraphicFramePr>
              <p:nvPr/>
            </p:nvGraphicFramePr>
            <p:xfrm>
              <a:off x="3312" y="2832"/>
              <a:ext cx="227" cy="1075"/>
            </p:xfrm>
            <a:graphic>
              <a:graphicData uri="http://schemas.openxmlformats.org/presentationml/2006/ole">
                <mc:AlternateContent xmlns:mc="http://schemas.openxmlformats.org/markup-compatibility/2006">
                  <mc:Choice xmlns:v="urn:schemas-microsoft-com:vml" Requires="v">
                    <p:oleObj name="Designer Drawing" r:id="rId7" imgW="914400" imgH="914400" progId="Designer.Drawing.7">
                      <p:embed/>
                    </p:oleObj>
                  </mc:Choice>
                  <mc:Fallback>
                    <p:oleObj name="Designer Drawing" r:id="rId7" imgW="914400" imgH="914400" progId="Designer.Drawing.7">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2" y="2832"/>
                            <a:ext cx="227" cy="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7053" name="Object 15"/>
              <p:cNvGraphicFramePr>
                <a:graphicFrameLocks noChangeAspect="1"/>
              </p:cNvGraphicFramePr>
              <p:nvPr/>
            </p:nvGraphicFramePr>
            <p:xfrm>
              <a:off x="2736" y="3888"/>
              <a:ext cx="286" cy="221"/>
            </p:xfrm>
            <a:graphic>
              <a:graphicData uri="http://schemas.openxmlformats.org/presentationml/2006/ole">
                <mc:AlternateContent xmlns:mc="http://schemas.openxmlformats.org/markup-compatibility/2006">
                  <mc:Choice xmlns:v="urn:schemas-microsoft-com:vml" Requires="v">
                    <p:oleObj name="Designer Drawing" r:id="rId9" imgW="457200" imgH="457200" progId="Designer.Drawing.7">
                      <p:embed/>
                    </p:oleObj>
                  </mc:Choice>
                  <mc:Fallback>
                    <p:oleObj name="Designer Drawing" r:id="rId9" imgW="457200" imgH="457200" progId="Designer.Drawing.7">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6" y="3888"/>
                            <a:ext cx="286" cy="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7054" name="Object 16"/>
              <p:cNvGraphicFramePr>
                <a:graphicFrameLocks noChangeAspect="1"/>
              </p:cNvGraphicFramePr>
              <p:nvPr/>
            </p:nvGraphicFramePr>
            <p:xfrm>
              <a:off x="3264" y="3888"/>
              <a:ext cx="286" cy="221"/>
            </p:xfrm>
            <a:graphic>
              <a:graphicData uri="http://schemas.openxmlformats.org/presentationml/2006/ole">
                <mc:AlternateContent xmlns:mc="http://schemas.openxmlformats.org/markup-compatibility/2006">
                  <mc:Choice xmlns:v="urn:schemas-microsoft-com:vml" Requires="v">
                    <p:oleObj name="Designer Drawing" r:id="rId11" imgW="457200" imgH="457200" progId="Designer.Drawing.7">
                      <p:embed/>
                    </p:oleObj>
                  </mc:Choice>
                  <mc:Fallback>
                    <p:oleObj name="Designer Drawing" r:id="rId11" imgW="457200" imgH="457200" progId="Designer.Drawing.7">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64" y="3888"/>
                            <a:ext cx="286" cy="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7055" name="Object 17"/>
              <p:cNvGraphicFramePr>
                <a:graphicFrameLocks noChangeAspect="1"/>
              </p:cNvGraphicFramePr>
              <p:nvPr/>
            </p:nvGraphicFramePr>
            <p:xfrm>
              <a:off x="2736" y="1344"/>
              <a:ext cx="853" cy="565"/>
            </p:xfrm>
            <a:graphic>
              <a:graphicData uri="http://schemas.openxmlformats.org/presentationml/2006/ole">
                <mc:AlternateContent xmlns:mc="http://schemas.openxmlformats.org/markup-compatibility/2006">
                  <mc:Choice xmlns:v="urn:schemas-microsoft-com:vml" Requires="v">
                    <p:oleObj name="Designer Drawing" r:id="rId13" imgW="914400" imgH="914400" progId="Designer.Drawing.7">
                      <p:embed/>
                    </p:oleObj>
                  </mc:Choice>
                  <mc:Fallback>
                    <p:oleObj name="Designer Drawing" r:id="rId13" imgW="914400" imgH="914400" progId="Designer.Drawing.7">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36" y="1344"/>
                            <a:ext cx="853" cy="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grpSp>
      <p:sp>
        <p:nvSpPr>
          <p:cNvPr id="363541" name="Freeform 21"/>
          <p:cNvSpPr>
            <a:spLocks/>
          </p:cNvSpPr>
          <p:nvPr/>
        </p:nvSpPr>
        <p:spPr bwMode="auto">
          <a:xfrm>
            <a:off x="3649663" y="2424113"/>
            <a:ext cx="1668462" cy="1335087"/>
          </a:xfrm>
          <a:custGeom>
            <a:avLst/>
            <a:gdLst>
              <a:gd name="T0" fmla="*/ 1051 w 1051"/>
              <a:gd name="T1" fmla="*/ 0 h 841"/>
              <a:gd name="T2" fmla="*/ 375 w 1051"/>
              <a:gd name="T3" fmla="*/ 302 h 841"/>
              <a:gd name="T4" fmla="*/ 0 w 1051"/>
              <a:gd name="T5" fmla="*/ 841 h 841"/>
            </a:gdLst>
            <a:ahLst/>
            <a:cxnLst>
              <a:cxn ang="0">
                <a:pos x="T0" y="T1"/>
              </a:cxn>
              <a:cxn ang="0">
                <a:pos x="T2" y="T3"/>
              </a:cxn>
              <a:cxn ang="0">
                <a:pos x="T4" y="T5"/>
              </a:cxn>
            </a:cxnLst>
            <a:rect l="0" t="0" r="r" b="b"/>
            <a:pathLst>
              <a:path w="1051" h="841">
                <a:moveTo>
                  <a:pt x="1051" y="0"/>
                </a:moveTo>
                <a:cubicBezTo>
                  <a:pt x="800" y="81"/>
                  <a:pt x="550" y="162"/>
                  <a:pt x="375" y="302"/>
                </a:cubicBezTo>
                <a:cubicBezTo>
                  <a:pt x="200" y="442"/>
                  <a:pt x="64" y="751"/>
                  <a:pt x="0" y="841"/>
                </a:cubicBezTo>
              </a:path>
            </a:pathLst>
          </a:custGeom>
          <a:noFill/>
          <a:ln w="101600" cmpd="sng">
            <a:solidFill>
              <a:srgbClr val="FF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63526"/>
                                        </p:tgtEl>
                                        <p:attrNameLst>
                                          <p:attrName>style.visibility</p:attrName>
                                        </p:attrNameLst>
                                      </p:cBhvr>
                                      <p:to>
                                        <p:strVal val="visible"/>
                                      </p:to>
                                    </p:set>
                                    <p:animEffect transition="in" filter="fade">
                                      <p:cBhvr>
                                        <p:cTn id="7" dur="500"/>
                                        <p:tgtEl>
                                          <p:spTgt spid="36352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63542"/>
                                        </p:tgtEl>
                                        <p:attrNameLst>
                                          <p:attrName>style.visibility</p:attrName>
                                        </p:attrNameLst>
                                      </p:cBhvr>
                                      <p:to>
                                        <p:strVal val="visible"/>
                                      </p:to>
                                    </p:set>
                                    <p:animEffect transition="in" filter="fade">
                                      <p:cBhvr>
                                        <p:cTn id="11" dur="500"/>
                                        <p:tgtEl>
                                          <p:spTgt spid="36354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3527"/>
                                        </p:tgtEl>
                                        <p:attrNameLst>
                                          <p:attrName>style.visibility</p:attrName>
                                        </p:attrNameLst>
                                      </p:cBhvr>
                                      <p:to>
                                        <p:strVal val="visible"/>
                                      </p:to>
                                    </p:set>
                                    <p:animEffect transition="in" filter="fade">
                                      <p:cBhvr>
                                        <p:cTn id="15" dur="500"/>
                                        <p:tgtEl>
                                          <p:spTgt spid="363527"/>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363541"/>
                                        </p:tgtEl>
                                        <p:attrNameLst>
                                          <p:attrName>style.visibility</p:attrName>
                                        </p:attrNameLst>
                                      </p:cBhvr>
                                      <p:to>
                                        <p:strVal val="visible"/>
                                      </p:to>
                                    </p:set>
                                    <p:animEffect transition="in" filter="wipe(right)">
                                      <p:cBhvr>
                                        <p:cTn id="19" dur="500"/>
                                        <p:tgtEl>
                                          <p:spTgt spid="36354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63531"/>
                                        </p:tgtEl>
                                        <p:attrNameLst>
                                          <p:attrName>style.visibility</p:attrName>
                                        </p:attrNameLst>
                                      </p:cBhvr>
                                      <p:to>
                                        <p:strVal val="visible"/>
                                      </p:to>
                                    </p:set>
                                    <p:animEffect transition="in" filter="fade">
                                      <p:cBhvr>
                                        <p:cTn id="24" dur="500"/>
                                        <p:tgtEl>
                                          <p:spTgt spid="363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7" grpId="0"/>
      <p:bldP spid="36353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2" name="Rectangle 4"/>
          <p:cNvSpPr>
            <a:spLocks noGrp="1" noChangeArrowheads="1"/>
          </p:cNvSpPr>
          <p:nvPr>
            <p:ph type="title"/>
          </p:nvPr>
        </p:nvSpPr>
        <p:spPr/>
        <p:txBody>
          <a:bodyPr/>
          <a:lstStyle/>
          <a:p>
            <a:pPr eaLnBrk="1" hangingPunct="1">
              <a:defRPr/>
            </a:pPr>
            <a:r>
              <a:rPr lang="en-US">
                <a:cs typeface="+mj-cs"/>
              </a:rPr>
              <a:t>Chimp vs. Human Pelvis</a:t>
            </a:r>
          </a:p>
        </p:txBody>
      </p:sp>
      <p:sp>
        <p:nvSpPr>
          <p:cNvPr id="365573" name="Rectangle 5"/>
          <p:cNvSpPr>
            <a:spLocks noChangeArrowheads="1"/>
          </p:cNvSpPr>
          <p:nvPr/>
        </p:nvSpPr>
        <p:spPr bwMode="auto">
          <a:xfrm>
            <a:off x="685800" y="1524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nchor="b"/>
          <a:lstStyle/>
          <a:p>
            <a:pPr algn="ctr">
              <a:defRPr/>
            </a:pPr>
            <a:endParaRPr lang="en-US" sz="4800">
              <a:solidFill>
                <a:srgbClr val="000066"/>
              </a:solidFill>
              <a:effectLst>
                <a:outerShdw blurRad="38100" dist="38100" dir="2700000" algn="tl">
                  <a:srgbClr val="DDDDDD"/>
                </a:outerShdw>
              </a:effectLst>
              <a:cs typeface="+mn-cs"/>
            </a:endParaRPr>
          </a:p>
        </p:txBody>
      </p:sp>
      <p:pic>
        <p:nvPicPr>
          <p:cNvPr id="365574" name="Picture 6" descr="Pelvis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86200" y="1704975"/>
            <a:ext cx="4191000" cy="4772025"/>
          </a:xfrm>
          <a:prstGeom prst="rect">
            <a:avLst/>
          </a:prstGeom>
          <a:noFill/>
          <a:ln w="38100">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65575" name="Text Box 7"/>
          <p:cNvSpPr txBox="1">
            <a:spLocks noChangeArrowheads="1"/>
          </p:cNvSpPr>
          <p:nvPr/>
        </p:nvSpPr>
        <p:spPr bwMode="auto">
          <a:xfrm>
            <a:off x="1314450" y="2254250"/>
            <a:ext cx="15049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3600">
                <a:solidFill>
                  <a:schemeClr val="tx1"/>
                </a:solidFill>
                <a:cs typeface="+mn-cs"/>
              </a:rPr>
              <a:t>Chimp</a:t>
            </a:r>
          </a:p>
        </p:txBody>
      </p:sp>
      <p:sp>
        <p:nvSpPr>
          <p:cNvPr id="365576" name="Text Box 8"/>
          <p:cNvSpPr txBox="1">
            <a:spLocks noChangeArrowheads="1"/>
          </p:cNvSpPr>
          <p:nvPr/>
        </p:nvSpPr>
        <p:spPr bwMode="auto">
          <a:xfrm>
            <a:off x="1085850" y="4614863"/>
            <a:ext cx="16573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3600">
                <a:solidFill>
                  <a:schemeClr val="tx1"/>
                </a:solidFill>
                <a:cs typeface="+mn-cs"/>
              </a:rPr>
              <a:t>Human</a:t>
            </a:r>
          </a:p>
        </p:txBody>
      </p:sp>
      <p:sp>
        <p:nvSpPr>
          <p:cNvPr id="365577" name="Line 9"/>
          <p:cNvSpPr>
            <a:spLocks noChangeShapeType="1"/>
          </p:cNvSpPr>
          <p:nvPr/>
        </p:nvSpPr>
        <p:spPr bwMode="auto">
          <a:xfrm>
            <a:off x="2895600" y="2590800"/>
            <a:ext cx="1208088" cy="0"/>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5578" name="Line 10"/>
          <p:cNvSpPr>
            <a:spLocks noChangeShapeType="1"/>
          </p:cNvSpPr>
          <p:nvPr/>
        </p:nvSpPr>
        <p:spPr bwMode="auto">
          <a:xfrm>
            <a:off x="2895600" y="4953000"/>
            <a:ext cx="1163638" cy="0"/>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pPr eaLnBrk="1" hangingPunct="1">
              <a:defRPr/>
            </a:pPr>
            <a:r>
              <a:rPr lang="en-US" dirty="0">
                <a:cs typeface="+mj-cs"/>
              </a:rPr>
              <a:t>Lucy</a:t>
            </a:r>
            <a:r>
              <a:rPr lang="fr-FR" altLang="ja-JP" dirty="0">
                <a:latin typeface="Arial"/>
                <a:cs typeface="+mj-cs"/>
              </a:rPr>
              <a:t>'</a:t>
            </a:r>
            <a:r>
              <a:rPr lang="en-US" dirty="0">
                <a:cs typeface="+mj-cs"/>
              </a:rPr>
              <a:t>s Pelvis</a:t>
            </a:r>
          </a:p>
        </p:txBody>
      </p:sp>
      <p:sp>
        <p:nvSpPr>
          <p:cNvPr id="367619" name="Rectangle 3"/>
          <p:cNvSpPr>
            <a:spLocks noGrp="1" noChangeArrowheads="1"/>
          </p:cNvSpPr>
          <p:nvPr>
            <p:ph type="body" idx="1"/>
          </p:nvPr>
        </p:nvSpPr>
        <p:spPr>
          <a:xfrm>
            <a:off x="428625" y="2363788"/>
            <a:ext cx="8229600" cy="4119562"/>
          </a:xfrm>
        </p:spPr>
        <p:txBody>
          <a:bodyPr/>
          <a:lstStyle/>
          <a:p>
            <a:pPr marL="0" indent="0" eaLnBrk="1" hangingPunct="1">
              <a:buFont typeface="Wingdings" charset="0"/>
              <a:buNone/>
              <a:defRPr/>
            </a:pPr>
            <a:r>
              <a:rPr lang="ja-JP" altLang="en-US">
                <a:solidFill>
                  <a:schemeClr val="tx1"/>
                </a:solidFill>
                <a:latin typeface="Arial"/>
                <a:cs typeface="+mn-cs"/>
              </a:rPr>
              <a:t>“</a:t>
            </a:r>
            <a:r>
              <a:rPr lang="en-US">
                <a:solidFill>
                  <a:schemeClr val="tx1"/>
                </a:solidFill>
                <a:cs typeface="+mn-cs"/>
              </a:rPr>
              <a:t>The fact that the anterior portion of the iliac blade faces laterally in humans but not in chimpanzees is obvious.  </a:t>
            </a:r>
            <a:r>
              <a:rPr lang="en-US" u="sng">
                <a:solidFill>
                  <a:schemeClr val="tx1"/>
                </a:solidFill>
                <a:cs typeface="+mn-cs"/>
              </a:rPr>
              <a:t>The marked resemblance of AL 288-1 (Lucy) to the chimpanzee is equally obvious…</a:t>
            </a:r>
            <a:endParaRPr lang="en-US">
              <a:solidFill>
                <a:schemeClr val="tx1"/>
              </a:solidFill>
              <a:cs typeface="+mn-cs"/>
            </a:endParaRPr>
          </a:p>
          <a:p>
            <a:pPr marL="0" indent="0" eaLnBrk="1" hangingPunct="1">
              <a:buFont typeface="Wingdings" charset="0"/>
              <a:buNone/>
              <a:defRPr/>
            </a:pPr>
            <a:r>
              <a:rPr lang="en-US">
                <a:solidFill>
                  <a:schemeClr val="tx1"/>
                </a:solidFill>
                <a:cs typeface="+mn-cs"/>
              </a:rPr>
              <a:t>It suggests to us that the mechanism of lateral pelvic balance during bipedalism was closer to that in apes than in humans.</a:t>
            </a:r>
            <a:r>
              <a:rPr lang="ja-JP" altLang="en-US">
                <a:solidFill>
                  <a:schemeClr val="tx1"/>
                </a:solidFill>
                <a:latin typeface="Arial"/>
                <a:cs typeface="+mn-cs"/>
              </a:rPr>
              <a:t>”</a:t>
            </a:r>
            <a:endParaRPr lang="en-US">
              <a:cs typeface="+mn-cs"/>
            </a:endParaRPr>
          </a:p>
        </p:txBody>
      </p:sp>
      <p:sp>
        <p:nvSpPr>
          <p:cNvPr id="367620" name="Text Box 4"/>
          <p:cNvSpPr txBox="1">
            <a:spLocks noChangeArrowheads="1"/>
          </p:cNvSpPr>
          <p:nvPr/>
        </p:nvSpPr>
        <p:spPr bwMode="auto">
          <a:xfrm>
            <a:off x="785813" y="1174750"/>
            <a:ext cx="7604125"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solidFill>
                  <a:schemeClr val="tx2"/>
                </a:solidFill>
                <a:cs typeface="+mn-cs"/>
              </a:rPr>
              <a:t>J. Stern &amp; R. Sussman, American Journal of</a:t>
            </a:r>
          </a:p>
          <a:p>
            <a:pPr>
              <a:defRPr/>
            </a:pPr>
            <a:r>
              <a:rPr lang="en-US">
                <a:solidFill>
                  <a:schemeClr val="tx2"/>
                </a:solidFill>
                <a:cs typeface="+mn-cs"/>
              </a:rPr>
              <a:t>Physical Anthropology, 1983, pp. 291 &amp; 292.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7620"/>
                                        </p:tgtEl>
                                        <p:attrNameLst>
                                          <p:attrName>style.visibility</p:attrName>
                                        </p:attrNameLst>
                                      </p:cBhvr>
                                      <p:to>
                                        <p:strVal val="visible"/>
                                      </p:to>
                                    </p:set>
                                    <p:animEffect transition="in" filter="fade">
                                      <p:cBhvr>
                                        <p:cTn id="7" dur="500"/>
                                        <p:tgtEl>
                                          <p:spTgt spid="3676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7619">
                                            <p:txEl>
                                              <p:pRg st="0" end="0"/>
                                            </p:txEl>
                                          </p:spTgt>
                                        </p:tgtEl>
                                        <p:attrNameLst>
                                          <p:attrName>style.visibility</p:attrName>
                                        </p:attrNameLst>
                                      </p:cBhvr>
                                      <p:to>
                                        <p:strVal val="visible"/>
                                      </p:to>
                                    </p:set>
                                    <p:animEffect transition="in" filter="fade">
                                      <p:cBhvr>
                                        <p:cTn id="11" dur="500"/>
                                        <p:tgtEl>
                                          <p:spTgt spid="367619">
                                            <p:txEl>
                                              <p:pRg st="0" end="0"/>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7619">
                                            <p:txEl>
                                              <p:pRg st="1" end="1"/>
                                            </p:txEl>
                                          </p:spTgt>
                                        </p:tgtEl>
                                        <p:attrNameLst>
                                          <p:attrName>style.visibility</p:attrName>
                                        </p:attrNameLst>
                                      </p:cBhvr>
                                      <p:to>
                                        <p:strVal val="visible"/>
                                      </p:to>
                                    </p:set>
                                    <p:animEffect transition="in" filter="fade">
                                      <p:cBhvr>
                                        <p:cTn id="15" dur="500"/>
                                        <p:tgtEl>
                                          <p:spTgt spid="3676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p:bldP spid="367620"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45" name="Rectangle 5"/>
          <p:cNvSpPr>
            <a:spLocks noChangeArrowheads="1"/>
          </p:cNvSpPr>
          <p:nvPr/>
        </p:nvSpPr>
        <p:spPr bwMode="auto">
          <a:xfrm>
            <a:off x="623888" y="82550"/>
            <a:ext cx="7848600" cy="1492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nchor="b"/>
          <a:lstStyle/>
          <a:p>
            <a:pPr algn="ctr">
              <a:lnSpc>
                <a:spcPct val="90000"/>
              </a:lnSpc>
              <a:defRPr/>
            </a:pPr>
            <a:r>
              <a:rPr lang="en-US" sz="4800" dirty="0">
                <a:solidFill>
                  <a:srgbClr val="000066"/>
                </a:solidFill>
                <a:effectLst>
                  <a:outerShdw blurRad="38100" dist="38100" dir="2700000" algn="tl">
                    <a:srgbClr val="DDDDDD"/>
                  </a:outerShdw>
                </a:effectLst>
                <a:cs typeface="+mn-cs"/>
              </a:rPr>
              <a:t>Lucy</a:t>
            </a:r>
            <a:r>
              <a:rPr lang="fr-FR" altLang="ja-JP" sz="4800" dirty="0">
                <a:solidFill>
                  <a:srgbClr val="000066"/>
                </a:solidFill>
                <a:effectLst>
                  <a:outerShdw blurRad="38100" dist="38100" dir="2700000" algn="tl">
                    <a:srgbClr val="DDDDDD"/>
                  </a:outerShdw>
                </a:effectLst>
                <a:latin typeface="Arial"/>
                <a:cs typeface="+mn-cs"/>
              </a:rPr>
              <a:t>'</a:t>
            </a:r>
            <a:r>
              <a:rPr lang="en-US" sz="4800" dirty="0">
                <a:solidFill>
                  <a:srgbClr val="000066"/>
                </a:solidFill>
                <a:effectLst>
                  <a:outerShdw blurRad="38100" dist="38100" dir="2700000" algn="tl">
                    <a:srgbClr val="DDDDDD"/>
                  </a:outerShdw>
                </a:effectLst>
                <a:cs typeface="+mn-cs"/>
              </a:rPr>
              <a:t>s pelvis is </a:t>
            </a:r>
            <a:r>
              <a:rPr lang="ja-JP" altLang="en-US" sz="4800" dirty="0">
                <a:solidFill>
                  <a:srgbClr val="000066"/>
                </a:solidFill>
                <a:effectLst>
                  <a:outerShdw blurRad="38100" dist="38100" dir="2700000" algn="tl">
                    <a:srgbClr val="DDDDDD"/>
                  </a:outerShdw>
                </a:effectLst>
                <a:latin typeface="Arial"/>
                <a:cs typeface="+mn-cs"/>
              </a:rPr>
              <a:t>“</a:t>
            </a:r>
            <a:r>
              <a:rPr lang="en-US" sz="4800" dirty="0">
                <a:solidFill>
                  <a:srgbClr val="000066"/>
                </a:solidFill>
                <a:effectLst>
                  <a:outerShdw blurRad="38100" dist="38100" dir="2700000" algn="tl">
                    <a:srgbClr val="DDDDDD"/>
                  </a:outerShdw>
                </a:effectLst>
                <a:cs typeface="+mn-cs"/>
              </a:rPr>
              <a:t>wrong</a:t>
            </a:r>
            <a:r>
              <a:rPr lang="ja-JP" altLang="en-US" sz="4800" dirty="0">
                <a:solidFill>
                  <a:srgbClr val="000066"/>
                </a:solidFill>
                <a:effectLst>
                  <a:outerShdw blurRad="38100" dist="38100" dir="2700000" algn="tl">
                    <a:srgbClr val="DDDDDD"/>
                  </a:outerShdw>
                </a:effectLst>
                <a:latin typeface="Arial"/>
                <a:cs typeface="+mn-cs"/>
              </a:rPr>
              <a:t>”</a:t>
            </a:r>
            <a:r>
              <a:rPr lang="en-US" sz="4800" dirty="0">
                <a:solidFill>
                  <a:srgbClr val="000066"/>
                </a:solidFill>
                <a:effectLst>
                  <a:outerShdw blurRad="38100" dist="38100" dir="2700000" algn="tl">
                    <a:srgbClr val="DDDDDD"/>
                  </a:outerShdw>
                </a:effectLst>
                <a:cs typeface="+mn-cs"/>
              </a:rPr>
              <a:t> because it is very ape-like</a:t>
            </a:r>
          </a:p>
        </p:txBody>
      </p:sp>
      <p:sp>
        <p:nvSpPr>
          <p:cNvPr id="368646" name="Text Box 6"/>
          <p:cNvSpPr txBox="1">
            <a:spLocks noChangeArrowheads="1"/>
          </p:cNvSpPr>
          <p:nvPr/>
        </p:nvSpPr>
        <p:spPr bwMode="auto">
          <a:xfrm>
            <a:off x="-38100" y="5638800"/>
            <a:ext cx="8770938"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3200" i="1">
                <a:solidFill>
                  <a:schemeClr val="tx1"/>
                </a:solidFill>
                <a:cs typeface="+mn-cs"/>
              </a:rPr>
              <a:t>PBS Nova Series</a:t>
            </a:r>
            <a:r>
              <a:rPr lang="en-US" sz="3200">
                <a:solidFill>
                  <a:schemeClr val="tx1"/>
                </a:solidFill>
                <a:cs typeface="+mn-cs"/>
              </a:rPr>
              <a:t>; In Search of Human Origins</a:t>
            </a:r>
          </a:p>
          <a:p>
            <a:pPr algn="ctr" eaLnBrk="0" hangingPunct="0">
              <a:defRPr/>
            </a:pPr>
            <a:r>
              <a:rPr lang="en-US" sz="3200" i="1">
                <a:solidFill>
                  <a:schemeClr val="tx1"/>
                </a:solidFill>
                <a:cs typeface="+mn-cs"/>
              </a:rPr>
              <a:t>episode one 1994</a:t>
            </a:r>
            <a:r>
              <a:rPr lang="en-US" sz="3200">
                <a:solidFill>
                  <a:schemeClr val="tx1"/>
                </a:solidFill>
                <a:cs typeface="+mn-cs"/>
              </a:rPr>
              <a:t> (Dr. Owen Lovejoy)</a:t>
            </a:r>
          </a:p>
        </p:txBody>
      </p:sp>
      <p:pic>
        <p:nvPicPr>
          <p:cNvPr id="368647" name="lucy wrong.mpg">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690688" y="1685925"/>
            <a:ext cx="5791200" cy="3948113"/>
          </a:xfrm>
          <a:prstGeom prst="rect">
            <a:avLst/>
          </a:prstGeom>
          <a:noFill/>
          <a:ln w="5715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68647"/>
                                        </p:tgtEl>
                                        <p:attrNameLst>
                                          <p:attrName>style.visibility</p:attrName>
                                        </p:attrNameLst>
                                      </p:cBhvr>
                                      <p:to>
                                        <p:strVal val="visible"/>
                                      </p:to>
                                    </p:set>
                                    <p:animEffect transition="in" filter="fade">
                                      <p:cBhvr>
                                        <p:cTn id="7" dur="500"/>
                                        <p:tgtEl>
                                          <p:spTgt spid="36864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8646"/>
                                        </p:tgtEl>
                                        <p:attrNameLst>
                                          <p:attrName>style.visibility</p:attrName>
                                        </p:attrNameLst>
                                      </p:cBhvr>
                                      <p:to>
                                        <p:strVal val="visible"/>
                                      </p:to>
                                    </p:set>
                                    <p:animEffect transition="in" filter="fade">
                                      <p:cBhvr>
                                        <p:cTn id="11" dur="500"/>
                                        <p:tgtEl>
                                          <p:spTgt spid="36864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2" fill="hold" display="0">
                  <p:stCondLst>
                    <p:cond delay="indefinite"/>
                  </p:stCondLst>
                  <p:endCondLst>
                    <p:cond evt="onNext" delay="0">
                      <p:tgtEl>
                        <p:sldTgt/>
                      </p:tgtEl>
                    </p:cond>
                    <p:cond evt="onPrev" delay="0">
                      <p:tgtEl>
                        <p:sldTgt/>
                      </p:tgtEl>
                    </p:cond>
                  </p:endCondLst>
                </p:cTn>
                <p:tgtEl>
                  <p:spTgt spid="368647"/>
                </p:tgtEl>
              </p:cMediaNode>
            </p:video>
          </p:childTnLst>
        </p:cTn>
      </p:par>
    </p:tnLst>
    <p:bldLst>
      <p:bldP spid="36864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eaLnBrk="1" hangingPunct="1">
              <a:defRPr/>
            </a:pPr>
            <a:r>
              <a:rPr lang="en-US">
                <a:cs typeface="+mj-cs"/>
              </a:rPr>
              <a:t>A Question</a:t>
            </a:r>
          </a:p>
        </p:txBody>
      </p:sp>
      <p:sp>
        <p:nvSpPr>
          <p:cNvPr id="389124" name="Text Box 4"/>
          <p:cNvSpPr txBox="1">
            <a:spLocks noChangeArrowheads="1"/>
          </p:cNvSpPr>
          <p:nvPr/>
        </p:nvSpPr>
        <p:spPr bwMode="auto">
          <a:xfrm>
            <a:off x="1157288" y="1651000"/>
            <a:ext cx="6827837" cy="1778000"/>
          </a:xfrm>
          <a:prstGeom prst="rect">
            <a:avLst/>
          </a:prstGeom>
          <a:solidFill>
            <a:srgbClr val="000066"/>
          </a:solidFill>
          <a:ln w="381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10000"/>
              </a:spcBef>
              <a:defRPr/>
            </a:pPr>
            <a:r>
              <a:rPr lang="en-US" sz="3600">
                <a:solidFill>
                  <a:schemeClr val="bg1"/>
                </a:solidFill>
                <a:cs typeface="+mn-cs"/>
              </a:rPr>
              <a:t>How accurate are the casts and pictures in the textbooks and museums?</a:t>
            </a:r>
          </a:p>
        </p:txBody>
      </p:sp>
      <p:pic>
        <p:nvPicPr>
          <p:cNvPr id="389126" name="Picture 6" descr="Ape Man im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32050" y="3681413"/>
            <a:ext cx="4279900" cy="2919412"/>
          </a:xfrm>
          <a:prstGeom prst="rect">
            <a:avLst/>
          </a:prstGeom>
          <a:noFill/>
          <a:ln w="952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9124"/>
                                        </p:tgtEl>
                                        <p:attrNameLst>
                                          <p:attrName>style.visibility</p:attrName>
                                        </p:attrNameLst>
                                      </p:cBhvr>
                                      <p:to>
                                        <p:strVal val="visible"/>
                                      </p:to>
                                    </p:set>
                                    <p:anim calcmode="lin" valueType="num">
                                      <p:cBhvr>
                                        <p:cTn id="7" dur="500" fill="hold"/>
                                        <p:tgtEl>
                                          <p:spTgt spid="389124"/>
                                        </p:tgtEl>
                                        <p:attrNameLst>
                                          <p:attrName>ppt_w</p:attrName>
                                        </p:attrNameLst>
                                      </p:cBhvr>
                                      <p:tavLst>
                                        <p:tav tm="0">
                                          <p:val>
                                            <p:fltVal val="0"/>
                                          </p:val>
                                        </p:tav>
                                        <p:tav tm="100000">
                                          <p:val>
                                            <p:strVal val="#ppt_w"/>
                                          </p:val>
                                        </p:tav>
                                      </p:tavLst>
                                    </p:anim>
                                    <p:anim calcmode="lin" valueType="num">
                                      <p:cBhvr>
                                        <p:cTn id="8" dur="500" fill="hold"/>
                                        <p:tgtEl>
                                          <p:spTgt spid="38912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389126"/>
                                        </p:tgtEl>
                                        <p:attrNameLst>
                                          <p:attrName>style.visibility</p:attrName>
                                        </p:attrNameLst>
                                      </p:cBhvr>
                                      <p:to>
                                        <p:strVal val="visible"/>
                                      </p:to>
                                    </p:set>
                                    <p:animEffect transition="in" filter="fade">
                                      <p:cBhvr>
                                        <p:cTn id="12" dur="500"/>
                                        <p:tgtEl>
                                          <p:spTgt spid="389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70" name="Picture 2" descr="Lucy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52938" y="1960563"/>
            <a:ext cx="4467225" cy="329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91171" name="Group 3"/>
          <p:cNvGrpSpPr>
            <a:grpSpLocks/>
          </p:cNvGrpSpPr>
          <p:nvPr/>
        </p:nvGrpSpPr>
        <p:grpSpPr bwMode="auto">
          <a:xfrm>
            <a:off x="298450" y="1981200"/>
            <a:ext cx="3929063" cy="3286125"/>
            <a:chOff x="188" y="1248"/>
            <a:chExt cx="2475" cy="2070"/>
          </a:xfrm>
        </p:grpSpPr>
        <p:pic>
          <p:nvPicPr>
            <p:cNvPr id="93205" name="Picture 4" descr="lucy skull side view from textboo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 y="1250"/>
              <a:ext cx="2475" cy="2068"/>
            </a:xfrm>
            <a:prstGeom prst="rect">
              <a:avLst/>
            </a:prstGeom>
            <a:noFill/>
            <a:ln w="2857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391173" name="Rectangle 5"/>
            <p:cNvSpPr>
              <a:spLocks noChangeArrowheads="1"/>
            </p:cNvSpPr>
            <p:nvPr/>
          </p:nvSpPr>
          <p:spPr bwMode="auto">
            <a:xfrm>
              <a:off x="1745" y="1248"/>
              <a:ext cx="740" cy="25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91174" name="Rectangle 6"/>
            <p:cNvSpPr>
              <a:spLocks noChangeArrowheads="1"/>
            </p:cNvSpPr>
            <p:nvPr/>
          </p:nvSpPr>
          <p:spPr bwMode="auto">
            <a:xfrm>
              <a:off x="1463" y="1248"/>
              <a:ext cx="584" cy="14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91175" name="Rectangle 7"/>
            <p:cNvSpPr>
              <a:spLocks noChangeArrowheads="1"/>
            </p:cNvSpPr>
            <p:nvPr/>
          </p:nvSpPr>
          <p:spPr bwMode="auto">
            <a:xfrm>
              <a:off x="199" y="1718"/>
              <a:ext cx="93" cy="17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391180" name="Rectangle 12"/>
          <p:cNvSpPr>
            <a:spLocks noGrp="1" noChangeArrowheads="1"/>
          </p:cNvSpPr>
          <p:nvPr>
            <p:ph type="title"/>
          </p:nvPr>
        </p:nvSpPr>
        <p:spPr/>
        <p:txBody>
          <a:bodyPr/>
          <a:lstStyle/>
          <a:p>
            <a:pPr eaLnBrk="1" hangingPunct="1">
              <a:defRPr/>
            </a:pPr>
            <a:r>
              <a:rPr lang="en-US" sz="5400">
                <a:cs typeface="+mj-cs"/>
              </a:rPr>
              <a:t>Textbooks and Accuracy</a:t>
            </a:r>
          </a:p>
        </p:txBody>
      </p:sp>
      <p:grpSp>
        <p:nvGrpSpPr>
          <p:cNvPr id="391191" name="Group 23"/>
          <p:cNvGrpSpPr>
            <a:grpSpLocks/>
          </p:cNvGrpSpPr>
          <p:nvPr/>
        </p:nvGrpSpPr>
        <p:grpSpPr bwMode="auto">
          <a:xfrm>
            <a:off x="838200" y="5014913"/>
            <a:ext cx="2911475" cy="1339850"/>
            <a:chOff x="528" y="3159"/>
            <a:chExt cx="1834" cy="844"/>
          </a:xfrm>
        </p:grpSpPr>
        <p:sp>
          <p:nvSpPr>
            <p:cNvPr id="391176" name="Line 8"/>
            <p:cNvSpPr>
              <a:spLocks noChangeShapeType="1"/>
            </p:cNvSpPr>
            <p:nvPr/>
          </p:nvSpPr>
          <p:spPr bwMode="auto">
            <a:xfrm flipV="1">
              <a:off x="1911" y="3159"/>
              <a:ext cx="451" cy="479"/>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91181" name="Oval 13"/>
            <p:cNvSpPr>
              <a:spLocks noChangeArrowheads="1"/>
            </p:cNvSpPr>
            <p:nvPr/>
          </p:nvSpPr>
          <p:spPr bwMode="auto">
            <a:xfrm>
              <a:off x="1516" y="3580"/>
              <a:ext cx="423" cy="423"/>
            </a:xfrm>
            <a:prstGeom prst="ellipse">
              <a:avLst/>
            </a:prstGeom>
            <a:gradFill rotWithShape="1">
              <a:gsLst>
                <a:gs pos="0">
                  <a:srgbClr val="33CC33">
                    <a:gamma/>
                    <a:tint val="20000"/>
                    <a:invGamma/>
                  </a:srgbClr>
                </a:gs>
                <a:gs pos="100000">
                  <a:srgbClr val="33CC33"/>
                </a:gs>
              </a:gsLst>
              <a:path path="shape">
                <a:fillToRect l="50000" t="50000" r="50000" b="50000"/>
              </a:path>
            </a:gra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3600" b="1">
                  <a:solidFill>
                    <a:schemeClr val="tx1"/>
                  </a:solidFill>
                  <a:cs typeface="+mn-cs"/>
                </a:rPr>
                <a:t>1</a:t>
              </a:r>
            </a:p>
          </p:txBody>
        </p:sp>
        <p:sp>
          <p:nvSpPr>
            <p:cNvPr id="391184" name="Text Box 16"/>
            <p:cNvSpPr txBox="1">
              <a:spLocks noChangeArrowheads="1"/>
            </p:cNvSpPr>
            <p:nvPr/>
          </p:nvSpPr>
          <p:spPr bwMode="auto">
            <a:xfrm>
              <a:off x="528" y="3609"/>
              <a:ext cx="97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3200">
                  <a:solidFill>
                    <a:schemeClr val="tx1"/>
                  </a:solidFill>
                  <a:cs typeface="+mn-cs"/>
                </a:rPr>
                <a:t>Teeth</a:t>
              </a:r>
            </a:p>
          </p:txBody>
        </p:sp>
      </p:grpSp>
      <p:grpSp>
        <p:nvGrpSpPr>
          <p:cNvPr id="391192" name="Group 24"/>
          <p:cNvGrpSpPr>
            <a:grpSpLocks/>
          </p:cNvGrpSpPr>
          <p:nvPr/>
        </p:nvGrpSpPr>
        <p:grpSpPr bwMode="auto">
          <a:xfrm>
            <a:off x="779463" y="1187450"/>
            <a:ext cx="3190875" cy="2225675"/>
            <a:chOff x="491" y="748"/>
            <a:chExt cx="2010" cy="1402"/>
          </a:xfrm>
        </p:grpSpPr>
        <p:sp>
          <p:nvSpPr>
            <p:cNvPr id="391179" name="Freeform 11"/>
            <p:cNvSpPr>
              <a:spLocks/>
            </p:cNvSpPr>
            <p:nvPr/>
          </p:nvSpPr>
          <p:spPr bwMode="auto">
            <a:xfrm>
              <a:off x="2064" y="1037"/>
              <a:ext cx="437" cy="1113"/>
            </a:xfrm>
            <a:custGeom>
              <a:avLst/>
              <a:gdLst>
                <a:gd name="T0" fmla="*/ 432 w 437"/>
                <a:gd name="T1" fmla="*/ 0 h 1113"/>
                <a:gd name="T2" fmla="*/ 365 w 437"/>
                <a:gd name="T3" fmla="*/ 806 h 1113"/>
                <a:gd name="T4" fmla="*/ 0 w 437"/>
                <a:gd name="T5" fmla="*/ 1113 h 1113"/>
              </a:gdLst>
              <a:ahLst/>
              <a:cxnLst>
                <a:cxn ang="0">
                  <a:pos x="T0" y="T1"/>
                </a:cxn>
                <a:cxn ang="0">
                  <a:pos x="T2" y="T3"/>
                </a:cxn>
                <a:cxn ang="0">
                  <a:pos x="T4" y="T5"/>
                </a:cxn>
              </a:cxnLst>
              <a:rect l="0" t="0" r="r" b="b"/>
              <a:pathLst>
                <a:path w="437" h="1113">
                  <a:moveTo>
                    <a:pt x="432" y="0"/>
                  </a:moveTo>
                  <a:cubicBezTo>
                    <a:pt x="434" y="310"/>
                    <a:pt x="437" y="620"/>
                    <a:pt x="365" y="806"/>
                  </a:cubicBezTo>
                  <a:cubicBezTo>
                    <a:pt x="293" y="992"/>
                    <a:pt x="61" y="1062"/>
                    <a:pt x="0" y="1113"/>
                  </a:cubicBezTo>
                </a:path>
              </a:pathLst>
            </a:custGeom>
            <a:noFill/>
            <a:ln w="76200" cmpd="sng">
              <a:solidFill>
                <a:srgbClr val="FF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91182" name="Oval 14"/>
            <p:cNvSpPr>
              <a:spLocks noChangeArrowheads="1"/>
            </p:cNvSpPr>
            <p:nvPr/>
          </p:nvSpPr>
          <p:spPr bwMode="auto">
            <a:xfrm>
              <a:off x="2044" y="748"/>
              <a:ext cx="423" cy="423"/>
            </a:xfrm>
            <a:prstGeom prst="ellipse">
              <a:avLst/>
            </a:prstGeom>
            <a:gradFill rotWithShape="1">
              <a:gsLst>
                <a:gs pos="0">
                  <a:srgbClr val="33CC33">
                    <a:gamma/>
                    <a:tint val="20000"/>
                    <a:invGamma/>
                  </a:srgbClr>
                </a:gs>
                <a:gs pos="100000">
                  <a:srgbClr val="33CC33"/>
                </a:gs>
              </a:gsLst>
              <a:path path="shape">
                <a:fillToRect l="50000" t="50000" r="50000" b="50000"/>
              </a:path>
            </a:gra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3600" b="1">
                  <a:solidFill>
                    <a:schemeClr val="tx1"/>
                  </a:solidFill>
                  <a:cs typeface="+mn-cs"/>
                </a:rPr>
                <a:t>2</a:t>
              </a:r>
            </a:p>
          </p:txBody>
        </p:sp>
        <p:sp>
          <p:nvSpPr>
            <p:cNvPr id="391185" name="Text Box 17"/>
            <p:cNvSpPr txBox="1">
              <a:spLocks noChangeArrowheads="1"/>
            </p:cNvSpPr>
            <p:nvPr/>
          </p:nvSpPr>
          <p:spPr bwMode="auto">
            <a:xfrm>
              <a:off x="491" y="787"/>
              <a:ext cx="1555"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chemeClr val="tx1"/>
                  </a:solidFill>
                  <a:cs typeface="+mn-cs"/>
                </a:rPr>
                <a:t>Eye socket</a:t>
              </a:r>
            </a:p>
          </p:txBody>
        </p:sp>
      </p:grpSp>
      <p:grpSp>
        <p:nvGrpSpPr>
          <p:cNvPr id="391193" name="Group 25"/>
          <p:cNvGrpSpPr>
            <a:grpSpLocks/>
          </p:cNvGrpSpPr>
          <p:nvPr/>
        </p:nvGrpSpPr>
        <p:grpSpPr bwMode="auto">
          <a:xfrm>
            <a:off x="3565525" y="1141413"/>
            <a:ext cx="4710113" cy="2516187"/>
            <a:chOff x="2246" y="719"/>
            <a:chExt cx="2967" cy="1585"/>
          </a:xfrm>
        </p:grpSpPr>
        <p:sp>
          <p:nvSpPr>
            <p:cNvPr id="391183" name="Freeform 15"/>
            <p:cNvSpPr>
              <a:spLocks/>
            </p:cNvSpPr>
            <p:nvPr/>
          </p:nvSpPr>
          <p:spPr bwMode="auto">
            <a:xfrm>
              <a:off x="2246" y="1085"/>
              <a:ext cx="816" cy="1219"/>
            </a:xfrm>
            <a:custGeom>
              <a:avLst/>
              <a:gdLst>
                <a:gd name="T0" fmla="*/ 816 w 816"/>
                <a:gd name="T1" fmla="*/ 0 h 1219"/>
                <a:gd name="T2" fmla="*/ 576 w 816"/>
                <a:gd name="T3" fmla="*/ 317 h 1219"/>
                <a:gd name="T4" fmla="*/ 0 w 816"/>
                <a:gd name="T5" fmla="*/ 1219 h 1219"/>
              </a:gdLst>
              <a:ahLst/>
              <a:cxnLst>
                <a:cxn ang="0">
                  <a:pos x="T0" y="T1"/>
                </a:cxn>
                <a:cxn ang="0">
                  <a:pos x="T2" y="T3"/>
                </a:cxn>
                <a:cxn ang="0">
                  <a:pos x="T4" y="T5"/>
                </a:cxn>
              </a:cxnLst>
              <a:rect l="0" t="0" r="r" b="b"/>
              <a:pathLst>
                <a:path w="816" h="1219">
                  <a:moveTo>
                    <a:pt x="816" y="0"/>
                  </a:moveTo>
                  <a:cubicBezTo>
                    <a:pt x="778" y="53"/>
                    <a:pt x="712" y="114"/>
                    <a:pt x="576" y="317"/>
                  </a:cubicBezTo>
                  <a:cubicBezTo>
                    <a:pt x="440" y="520"/>
                    <a:pt x="96" y="1069"/>
                    <a:pt x="0" y="1219"/>
                  </a:cubicBezTo>
                </a:path>
              </a:pathLst>
            </a:custGeom>
            <a:noFill/>
            <a:ln w="76200" cmpd="sng">
              <a:solidFill>
                <a:srgbClr val="FF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91186" name="Oval 18"/>
            <p:cNvSpPr>
              <a:spLocks noChangeArrowheads="1"/>
            </p:cNvSpPr>
            <p:nvPr/>
          </p:nvSpPr>
          <p:spPr bwMode="auto">
            <a:xfrm>
              <a:off x="3023" y="719"/>
              <a:ext cx="423" cy="423"/>
            </a:xfrm>
            <a:prstGeom prst="ellipse">
              <a:avLst/>
            </a:prstGeom>
            <a:gradFill rotWithShape="1">
              <a:gsLst>
                <a:gs pos="0">
                  <a:srgbClr val="33CC33">
                    <a:gamma/>
                    <a:tint val="20000"/>
                    <a:invGamma/>
                  </a:srgbClr>
                </a:gs>
                <a:gs pos="100000">
                  <a:srgbClr val="33CC33"/>
                </a:gs>
              </a:gsLst>
              <a:path path="shape">
                <a:fillToRect l="50000" t="50000" r="50000" b="50000"/>
              </a:path>
            </a:gra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3600" b="1">
                  <a:solidFill>
                    <a:schemeClr val="tx1"/>
                  </a:solidFill>
                  <a:cs typeface="+mn-cs"/>
                </a:rPr>
                <a:t>3</a:t>
              </a:r>
            </a:p>
          </p:txBody>
        </p:sp>
        <p:sp>
          <p:nvSpPr>
            <p:cNvPr id="391187" name="Text Box 19"/>
            <p:cNvSpPr txBox="1">
              <a:spLocks noChangeArrowheads="1"/>
            </p:cNvSpPr>
            <p:nvPr/>
          </p:nvSpPr>
          <p:spPr bwMode="auto">
            <a:xfrm>
              <a:off x="3466" y="729"/>
              <a:ext cx="1747"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chemeClr val="tx1"/>
                  </a:solidFill>
                  <a:cs typeface="+mn-cs"/>
                </a:rPr>
                <a:t>Flatter face</a:t>
              </a:r>
            </a:p>
          </p:txBody>
        </p:sp>
      </p:grpSp>
      <p:grpSp>
        <p:nvGrpSpPr>
          <p:cNvPr id="391190" name="Group 22"/>
          <p:cNvGrpSpPr>
            <a:grpSpLocks/>
          </p:cNvGrpSpPr>
          <p:nvPr/>
        </p:nvGrpSpPr>
        <p:grpSpPr bwMode="auto">
          <a:xfrm>
            <a:off x="6797675" y="1477963"/>
            <a:ext cx="1858963" cy="4618037"/>
            <a:chOff x="4282" y="931"/>
            <a:chExt cx="1171" cy="2909"/>
          </a:xfrm>
        </p:grpSpPr>
        <p:sp>
          <p:nvSpPr>
            <p:cNvPr id="391177" name="Line 9"/>
            <p:cNvSpPr>
              <a:spLocks noChangeShapeType="1"/>
            </p:cNvSpPr>
            <p:nvPr/>
          </p:nvSpPr>
          <p:spPr bwMode="auto">
            <a:xfrm flipV="1">
              <a:off x="5203" y="2947"/>
              <a:ext cx="29" cy="89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91178" name="Line 10"/>
            <p:cNvSpPr>
              <a:spLocks noChangeShapeType="1"/>
            </p:cNvSpPr>
            <p:nvPr/>
          </p:nvSpPr>
          <p:spPr bwMode="auto">
            <a:xfrm>
              <a:off x="4282" y="979"/>
              <a:ext cx="211" cy="109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91188" name="Line 20"/>
            <p:cNvSpPr>
              <a:spLocks noChangeShapeType="1"/>
            </p:cNvSpPr>
            <p:nvPr/>
          </p:nvSpPr>
          <p:spPr bwMode="auto">
            <a:xfrm flipH="1">
              <a:off x="4810" y="931"/>
              <a:ext cx="643" cy="115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391189" name="Text Box 21"/>
          <p:cNvSpPr txBox="1">
            <a:spLocks noChangeArrowheads="1"/>
          </p:cNvSpPr>
          <p:nvPr/>
        </p:nvSpPr>
        <p:spPr bwMode="auto">
          <a:xfrm>
            <a:off x="0" y="6338888"/>
            <a:ext cx="5211763"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chemeClr val="tx1"/>
                </a:solidFill>
                <a:cs typeface="+mn-cs"/>
              </a:rPr>
              <a:t> </a:t>
            </a:r>
            <a:r>
              <a:rPr lang="en-US" i="1">
                <a:solidFill>
                  <a:schemeClr val="tx1"/>
                </a:solidFill>
                <a:cs typeface="+mn-cs"/>
              </a:rPr>
              <a:t>Biology: The Web of Life, </a:t>
            </a:r>
            <a:r>
              <a:rPr lang="en-US">
                <a:solidFill>
                  <a:schemeClr val="tx1"/>
                </a:solidFill>
                <a:cs typeface="+mn-cs"/>
              </a:rPr>
              <a:t>1993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91170"/>
                                        </p:tgtEl>
                                        <p:attrNameLst>
                                          <p:attrName>style.visibility</p:attrName>
                                        </p:attrNameLst>
                                      </p:cBhvr>
                                      <p:to>
                                        <p:strVal val="visible"/>
                                      </p:to>
                                    </p:set>
                                    <p:animEffect transition="in" filter="fade">
                                      <p:cBhvr>
                                        <p:cTn id="7" dur="500"/>
                                        <p:tgtEl>
                                          <p:spTgt spid="391170"/>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91190"/>
                                        </p:tgtEl>
                                        <p:attrNameLst>
                                          <p:attrName>style.visibility</p:attrName>
                                        </p:attrNameLst>
                                      </p:cBhvr>
                                      <p:to>
                                        <p:strVal val="visible"/>
                                      </p:to>
                                    </p:set>
                                    <p:animEffect transition="in" filter="wipe(up)">
                                      <p:cBhvr>
                                        <p:cTn id="11" dur="500"/>
                                        <p:tgtEl>
                                          <p:spTgt spid="3911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91171"/>
                                        </p:tgtEl>
                                        <p:attrNameLst>
                                          <p:attrName>style.visibility</p:attrName>
                                        </p:attrNameLst>
                                      </p:cBhvr>
                                      <p:to>
                                        <p:strVal val="visible"/>
                                      </p:to>
                                    </p:set>
                                    <p:animEffect transition="in" filter="fade">
                                      <p:cBhvr>
                                        <p:cTn id="16" dur="500"/>
                                        <p:tgtEl>
                                          <p:spTgt spid="391171"/>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91189"/>
                                        </p:tgtEl>
                                        <p:attrNameLst>
                                          <p:attrName>style.visibility</p:attrName>
                                        </p:attrNameLst>
                                      </p:cBhvr>
                                      <p:to>
                                        <p:strVal val="visible"/>
                                      </p:to>
                                    </p:set>
                                    <p:animEffect transition="in" filter="fade">
                                      <p:cBhvr>
                                        <p:cTn id="20" dur="500"/>
                                        <p:tgtEl>
                                          <p:spTgt spid="3911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91191"/>
                                        </p:tgtEl>
                                        <p:attrNameLst>
                                          <p:attrName>style.visibility</p:attrName>
                                        </p:attrNameLst>
                                      </p:cBhvr>
                                      <p:to>
                                        <p:strVal val="visible"/>
                                      </p:to>
                                    </p:set>
                                    <p:animEffect transition="in" filter="wipe(left)">
                                      <p:cBhvr>
                                        <p:cTn id="25" dur="500"/>
                                        <p:tgtEl>
                                          <p:spTgt spid="39119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391192"/>
                                        </p:tgtEl>
                                        <p:attrNameLst>
                                          <p:attrName>style.visibility</p:attrName>
                                        </p:attrNameLst>
                                      </p:cBhvr>
                                      <p:to>
                                        <p:strVal val="visible"/>
                                      </p:to>
                                    </p:set>
                                    <p:animEffect transition="in" filter="wipe(up)">
                                      <p:cBhvr>
                                        <p:cTn id="30" dur="500"/>
                                        <p:tgtEl>
                                          <p:spTgt spid="39119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391193"/>
                                        </p:tgtEl>
                                        <p:attrNameLst>
                                          <p:attrName>style.visibility</p:attrName>
                                        </p:attrNameLst>
                                      </p:cBhvr>
                                      <p:to>
                                        <p:strVal val="visible"/>
                                      </p:to>
                                    </p:set>
                                    <p:animEffect transition="in" filter="wipe(up)">
                                      <p:cBhvr>
                                        <p:cTn id="35" dur="500"/>
                                        <p:tgtEl>
                                          <p:spTgt spid="39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8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a:cs typeface="+mj-cs"/>
              </a:rPr>
              <a:t>Evolution and Objectivity</a:t>
            </a:r>
          </a:p>
        </p:txBody>
      </p:sp>
      <p:sp>
        <p:nvSpPr>
          <p:cNvPr id="79875" name="Rectangle 3"/>
          <p:cNvSpPr>
            <a:spLocks noGrp="1" noChangeArrowheads="1"/>
          </p:cNvSpPr>
          <p:nvPr>
            <p:ph type="body" idx="1"/>
          </p:nvPr>
        </p:nvSpPr>
        <p:spPr>
          <a:xfrm>
            <a:off x="223838" y="2840038"/>
            <a:ext cx="8607425" cy="2981325"/>
          </a:xfrm>
        </p:spPr>
        <p:txBody>
          <a:bodyPr/>
          <a:lstStyle/>
          <a:p>
            <a:pPr marL="0" indent="0" eaLnBrk="1" hangingPunct="1">
              <a:buFont typeface="Wingdings" charset="0"/>
              <a:buNone/>
              <a:defRPr/>
            </a:pPr>
            <a:r>
              <a:rPr lang="ja-JP" altLang="en-US" sz="3600" dirty="0">
                <a:latin typeface="Arial"/>
                <a:cs typeface="+mn-cs"/>
              </a:rPr>
              <a:t>“</a:t>
            </a:r>
            <a:r>
              <a:rPr lang="en-US" sz="3600" dirty="0">
                <a:cs typeface="+mn-cs"/>
              </a:rPr>
              <a:t>The Darwinist approach has consistently been to find some supporting fossil evidence, claim it as proof for </a:t>
            </a:r>
            <a:r>
              <a:rPr lang="fr-FR" altLang="ja-JP" sz="3600" dirty="0">
                <a:latin typeface="Arial"/>
                <a:cs typeface="+mn-cs"/>
              </a:rPr>
              <a:t>'</a:t>
            </a:r>
            <a:r>
              <a:rPr lang="en-US" sz="3600" dirty="0">
                <a:cs typeface="+mn-cs"/>
              </a:rPr>
              <a:t>evolution,</a:t>
            </a:r>
            <a:r>
              <a:rPr lang="fr-FR" altLang="ja-JP" sz="3600" dirty="0">
                <a:latin typeface="Arial"/>
                <a:cs typeface="+mn-cs"/>
              </a:rPr>
              <a:t>'</a:t>
            </a:r>
            <a:r>
              <a:rPr lang="en-US" sz="3600" dirty="0">
                <a:cs typeface="+mn-cs"/>
              </a:rPr>
              <a:t> and then ignore all the difficulties.</a:t>
            </a:r>
            <a:r>
              <a:rPr lang="ja-JP" altLang="en-US" sz="3600" dirty="0">
                <a:latin typeface="Arial"/>
                <a:cs typeface="+mn-cs"/>
              </a:rPr>
              <a:t>”</a:t>
            </a:r>
            <a:endParaRPr lang="en-US" sz="3600" dirty="0">
              <a:cs typeface="+mn-cs"/>
            </a:endParaRPr>
          </a:p>
          <a:p>
            <a:pPr marL="0" indent="0" eaLnBrk="1" hangingPunct="1">
              <a:buFont typeface="Wingdings" charset="0"/>
              <a:buNone/>
              <a:defRPr/>
            </a:pPr>
            <a:endParaRPr lang="en-US" sz="3600" dirty="0">
              <a:cs typeface="+mn-cs"/>
            </a:endParaRPr>
          </a:p>
        </p:txBody>
      </p:sp>
      <p:sp>
        <p:nvSpPr>
          <p:cNvPr id="79876" name="Text Box 4"/>
          <p:cNvSpPr txBox="1">
            <a:spLocks noChangeArrowheads="1"/>
          </p:cNvSpPr>
          <p:nvPr/>
        </p:nvSpPr>
        <p:spPr bwMode="auto">
          <a:xfrm>
            <a:off x="323850" y="1257300"/>
            <a:ext cx="780415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20000"/>
              </a:spcBef>
              <a:buClr>
                <a:srgbClr val="FFCC00"/>
              </a:buClr>
              <a:buSzPct val="75000"/>
              <a:buFont typeface="Monotype Sorts" charset="0"/>
              <a:buNone/>
              <a:defRPr/>
            </a:pPr>
            <a:r>
              <a:rPr kumimoji="1" lang="en-US">
                <a:solidFill>
                  <a:schemeClr val="tx1"/>
                </a:solidFill>
                <a:cs typeface="+mn-cs"/>
              </a:rPr>
              <a:t>Philip Johnson, </a:t>
            </a:r>
            <a:r>
              <a:rPr kumimoji="1" lang="en-US" i="1">
                <a:solidFill>
                  <a:schemeClr val="tx1"/>
                </a:solidFill>
                <a:cs typeface="+mn-cs"/>
              </a:rPr>
              <a:t>Darwinism on Trial</a:t>
            </a:r>
            <a:r>
              <a:rPr kumimoji="1" lang="en-US">
                <a:solidFill>
                  <a:schemeClr val="tx1"/>
                </a:solidFill>
                <a:cs typeface="+mn-cs"/>
              </a:rPr>
              <a:t>, 1991, p. 84. (</a:t>
            </a:r>
            <a:r>
              <a:rPr lang="en-US">
                <a:solidFill>
                  <a:schemeClr val="tx1"/>
                </a:solidFill>
                <a:cs typeface="+mn-cs"/>
              </a:rPr>
              <a:t>Graduate of Harvard U., Law Professor at U. of Berkeley)</a:t>
            </a:r>
          </a:p>
        </p:txBody>
      </p:sp>
      <p:pic>
        <p:nvPicPr>
          <p:cNvPr id="79877" name="Picture 5" descr="Darwin on Trial"/>
          <p:cNvPicPr>
            <a:picLocks noChangeAspect="1" noChangeArrowheads="1"/>
          </p:cNvPicPr>
          <p:nvPr/>
        </p:nvPicPr>
        <p:blipFill>
          <a:blip r:embed="rId2" cstate="screen">
            <a:lum bright="-6000"/>
            <a:extLst>
              <a:ext uri="{28A0092B-C50C-407E-A947-70E740481C1C}">
                <a14:useLocalDpi xmlns:a14="http://schemas.microsoft.com/office/drawing/2010/main"/>
              </a:ext>
            </a:extLst>
          </a:blip>
          <a:srcRect/>
          <a:stretch>
            <a:fillRect/>
          </a:stretch>
        </p:blipFill>
        <p:spPr bwMode="auto">
          <a:xfrm>
            <a:off x="7942263" y="5133975"/>
            <a:ext cx="1111250" cy="1676400"/>
          </a:xfrm>
          <a:prstGeom prst="rect">
            <a:avLst/>
          </a:prstGeom>
          <a:noFill/>
          <a:ln w="3175">
            <a:solidFill>
              <a:srgbClr val="000066"/>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89803" dir="2700000" algn="ctr" rotWithShape="0">
                    <a:srgbClr val="000000">
                      <a:alpha val="74998"/>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dissolve">
                                      <p:cBhvr>
                                        <p:cTn id="7" dur="500"/>
                                        <p:tgtEl>
                                          <p:spTgt spid="79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fade">
                                      <p:cBhvr>
                                        <p:cTn id="12" dur="500"/>
                                        <p:tgtEl>
                                          <p:spTgt spid="79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P spid="79876"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defRPr/>
            </a:pPr>
            <a:r>
              <a:rPr lang="en-US">
                <a:cs typeface="+mj-cs"/>
              </a:rPr>
              <a:t>Evolution and Censorship</a:t>
            </a:r>
          </a:p>
        </p:txBody>
      </p:sp>
      <p:sp>
        <p:nvSpPr>
          <p:cNvPr id="308227" name="Rectangle 3"/>
          <p:cNvSpPr>
            <a:spLocks noGrp="1" noChangeArrowheads="1"/>
          </p:cNvSpPr>
          <p:nvPr>
            <p:ph type="body" idx="1"/>
          </p:nvPr>
        </p:nvSpPr>
        <p:spPr>
          <a:xfrm>
            <a:off x="385763" y="2233613"/>
            <a:ext cx="8229600" cy="3873500"/>
          </a:xfrm>
        </p:spPr>
        <p:txBody>
          <a:bodyPr/>
          <a:lstStyle/>
          <a:p>
            <a:pPr marL="0" indent="0" eaLnBrk="1" hangingPunct="1">
              <a:buFont typeface="Wingdings" charset="0"/>
              <a:buNone/>
              <a:defRPr/>
            </a:pPr>
            <a:r>
              <a:rPr lang="ja-JP" altLang="en-US" dirty="0">
                <a:latin typeface="Arial"/>
                <a:cs typeface="+mn-cs"/>
              </a:rPr>
              <a:t>“</a:t>
            </a:r>
            <a:r>
              <a:rPr lang="en-US" dirty="0">
                <a:cs typeface="+mn-cs"/>
              </a:rPr>
              <a:t>…It is evident that the evolutionists fear the increasing spread of creationist information, despite their best efforts at censorship.</a:t>
            </a:r>
          </a:p>
          <a:p>
            <a:pPr marL="0" indent="0" eaLnBrk="1" hangingPunct="1">
              <a:buFont typeface="Wingdings" charset="0"/>
              <a:buNone/>
              <a:defRPr/>
            </a:pPr>
            <a:r>
              <a:rPr lang="en-US" dirty="0">
                <a:cs typeface="+mn-cs"/>
              </a:rPr>
              <a:t>So they are desperate to counteract this information. But their efforts don</a:t>
            </a:r>
            <a:r>
              <a:rPr lang="fr-FR" altLang="ja-JP" dirty="0">
                <a:latin typeface="Arial"/>
                <a:cs typeface="+mn-cs"/>
              </a:rPr>
              <a:t>'</a:t>
            </a:r>
            <a:r>
              <a:rPr lang="en-US" dirty="0">
                <a:cs typeface="+mn-cs"/>
              </a:rPr>
              <a:t>t withstand scientific scrutiny,…</a:t>
            </a:r>
            <a:r>
              <a:rPr lang="ja-JP" altLang="en-US" sz="3600" dirty="0">
                <a:latin typeface="Arial"/>
                <a:cs typeface="+mn-cs"/>
              </a:rPr>
              <a:t>”</a:t>
            </a:r>
            <a:r>
              <a:rPr lang="en-US" sz="3600" dirty="0">
                <a:cs typeface="+mn-cs"/>
              </a:rPr>
              <a:t> </a:t>
            </a:r>
          </a:p>
        </p:txBody>
      </p:sp>
      <p:sp>
        <p:nvSpPr>
          <p:cNvPr id="308228" name="Text Box 4"/>
          <p:cNvSpPr txBox="1">
            <a:spLocks noChangeArrowheads="1"/>
          </p:cNvSpPr>
          <p:nvPr/>
        </p:nvSpPr>
        <p:spPr bwMode="auto">
          <a:xfrm>
            <a:off x="247650" y="1219200"/>
            <a:ext cx="7605713"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cs typeface="+mn-cs"/>
              </a:rPr>
              <a:t>Jonathan Sarfati (Ph.D. Physical Chemistry), </a:t>
            </a:r>
            <a:r>
              <a:rPr lang="en-US" i="1">
                <a:cs typeface="+mn-cs"/>
              </a:rPr>
              <a:t>Refuting Evolution</a:t>
            </a:r>
            <a:r>
              <a:rPr lang="en-US">
                <a:cs typeface="+mn-cs"/>
              </a:rPr>
              <a:t>, 2002, p. 198.</a:t>
            </a:r>
          </a:p>
        </p:txBody>
      </p:sp>
      <p:pic>
        <p:nvPicPr>
          <p:cNvPr id="95236" name="Picture 5" descr="refute book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97788" y="4908550"/>
            <a:ext cx="1147762" cy="1803400"/>
          </a:xfrm>
          <a:prstGeom prst="rect">
            <a:avLst/>
          </a:prstGeom>
          <a:noFill/>
          <a:ln w="952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228"/>
                                        </p:tgtEl>
                                        <p:attrNameLst>
                                          <p:attrName>style.visibility</p:attrName>
                                        </p:attrNameLst>
                                      </p:cBhvr>
                                      <p:to>
                                        <p:strVal val="visible"/>
                                      </p:to>
                                    </p:set>
                                    <p:animEffect transition="in" filter="fade">
                                      <p:cBhvr>
                                        <p:cTn id="7" dur="500"/>
                                        <p:tgtEl>
                                          <p:spTgt spid="308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227">
                                            <p:txEl>
                                              <p:pRg st="0" end="0"/>
                                            </p:txEl>
                                          </p:spTgt>
                                        </p:tgtEl>
                                        <p:attrNameLst>
                                          <p:attrName>style.visibility</p:attrName>
                                        </p:attrNameLst>
                                      </p:cBhvr>
                                      <p:to>
                                        <p:strVal val="visible"/>
                                      </p:to>
                                    </p:set>
                                    <p:animEffect transition="in" filter="fade">
                                      <p:cBhvr>
                                        <p:cTn id="12" dur="500"/>
                                        <p:tgtEl>
                                          <p:spTgt spid="3082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8227">
                                            <p:txEl>
                                              <p:pRg st="1" end="1"/>
                                            </p:txEl>
                                          </p:spTgt>
                                        </p:tgtEl>
                                        <p:attrNameLst>
                                          <p:attrName>style.visibility</p:attrName>
                                        </p:attrNameLst>
                                      </p:cBhvr>
                                      <p:to>
                                        <p:strVal val="visible"/>
                                      </p:to>
                                    </p:set>
                                    <p:animEffect transition="in" filter="fade">
                                      <p:cBhvr>
                                        <p:cTn id="17" dur="500"/>
                                        <p:tgtEl>
                                          <p:spTgt spid="308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P spid="3082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defRPr/>
            </a:pPr>
            <a:r>
              <a:rPr lang="en-US">
                <a:cs typeface="+mj-cs"/>
              </a:rPr>
              <a:t>Java Man</a:t>
            </a:r>
          </a:p>
        </p:txBody>
      </p:sp>
      <p:sp>
        <p:nvSpPr>
          <p:cNvPr id="227331" name="Rectangle 3"/>
          <p:cNvSpPr>
            <a:spLocks noGrp="1" noChangeArrowheads="1"/>
          </p:cNvSpPr>
          <p:nvPr>
            <p:ph type="body" idx="1"/>
          </p:nvPr>
        </p:nvSpPr>
        <p:spPr>
          <a:xfrm>
            <a:off x="231775" y="2490788"/>
            <a:ext cx="8229600" cy="4068762"/>
          </a:xfrm>
        </p:spPr>
        <p:txBody>
          <a:bodyPr/>
          <a:lstStyle/>
          <a:p>
            <a:pPr eaLnBrk="1" hangingPunct="1">
              <a:defRPr/>
            </a:pPr>
            <a:r>
              <a:rPr lang="en-US" dirty="0">
                <a:cs typeface="+mn-cs"/>
              </a:rPr>
              <a:t>Leading authorities of the time rejected Dubois</a:t>
            </a:r>
            <a:r>
              <a:rPr lang="fr-FR" altLang="ja-JP" dirty="0">
                <a:latin typeface="Arial"/>
                <a:cs typeface="+mn-cs"/>
              </a:rPr>
              <a:t>'</a:t>
            </a:r>
            <a:r>
              <a:rPr lang="en-US" dirty="0">
                <a:cs typeface="+mn-cs"/>
              </a:rPr>
              <a:t>s findings</a:t>
            </a:r>
          </a:p>
          <a:p>
            <a:pPr eaLnBrk="1" hangingPunct="1">
              <a:defRPr/>
            </a:pPr>
            <a:r>
              <a:rPr lang="en-US" dirty="0" err="1">
                <a:cs typeface="+mn-cs"/>
              </a:rPr>
              <a:t>Hackel</a:t>
            </a:r>
            <a:r>
              <a:rPr lang="en-US" dirty="0">
                <a:cs typeface="+mn-cs"/>
              </a:rPr>
              <a:t>, a prime promoter of evolution and Java Man, already had a reputation for fraud in promoting his views on evolution</a:t>
            </a:r>
          </a:p>
          <a:p>
            <a:pPr eaLnBrk="1" hangingPunct="1">
              <a:spcBef>
                <a:spcPct val="45000"/>
              </a:spcBef>
              <a:defRPr/>
            </a:pPr>
            <a:r>
              <a:rPr lang="en-US" dirty="0">
                <a:cs typeface="+mn-cs"/>
              </a:rPr>
              <a:t>Since 1950, anthropologists and textbooks have been calling Java man </a:t>
            </a:r>
            <a:r>
              <a:rPr lang="en-US" i="1" dirty="0">
                <a:cs typeface="+mn-cs"/>
              </a:rPr>
              <a:t>Homo erectus</a:t>
            </a:r>
          </a:p>
        </p:txBody>
      </p:sp>
      <p:sp>
        <p:nvSpPr>
          <p:cNvPr id="227333" name="Text Box 5"/>
          <p:cNvSpPr txBox="1">
            <a:spLocks noChangeArrowheads="1"/>
          </p:cNvSpPr>
          <p:nvPr/>
        </p:nvSpPr>
        <p:spPr bwMode="auto">
          <a:xfrm>
            <a:off x="246063" y="1262063"/>
            <a:ext cx="8897937"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7663" indent="-347663">
              <a:defRPr>
                <a:solidFill>
                  <a:schemeClr val="tx1"/>
                </a:solidFill>
                <a:latin typeface="Arial" charset="0"/>
                <a:ea typeface="ＭＳ Ｐゴシック" charset="0"/>
              </a:defRPr>
            </a:lvl1pPr>
            <a:lvl2pPr marL="461963">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rgbClr val="000066"/>
              </a:buClr>
              <a:buSzPct val="70000"/>
              <a:buFont typeface="Wingdings" charset="0"/>
              <a:buChar char="u"/>
              <a:defRPr/>
            </a:pPr>
            <a:r>
              <a:rPr lang="en-US" sz="3200">
                <a:solidFill>
                  <a:srgbClr val="000000"/>
                </a:solidFill>
                <a:cs typeface="+mn-cs"/>
              </a:rPr>
              <a:t>Human fossils (Wadjak) were also found in Java dating about the same age as Java Man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fade">
                                      <p:cBhvr>
                                        <p:cTn id="7" dur="500"/>
                                        <p:tgtEl>
                                          <p:spTgt spid="227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7331">
                                            <p:txEl>
                                              <p:pRg st="0" end="0"/>
                                            </p:txEl>
                                          </p:spTgt>
                                        </p:tgtEl>
                                        <p:attrNameLst>
                                          <p:attrName>style.visibility</p:attrName>
                                        </p:attrNameLst>
                                      </p:cBhvr>
                                      <p:to>
                                        <p:strVal val="visible"/>
                                      </p:to>
                                    </p:set>
                                    <p:animEffect transition="in" filter="fade">
                                      <p:cBhvr>
                                        <p:cTn id="12" dur="500"/>
                                        <p:tgtEl>
                                          <p:spTgt spid="2273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7331">
                                            <p:txEl>
                                              <p:pRg st="1" end="1"/>
                                            </p:txEl>
                                          </p:spTgt>
                                        </p:tgtEl>
                                        <p:attrNameLst>
                                          <p:attrName>style.visibility</p:attrName>
                                        </p:attrNameLst>
                                      </p:cBhvr>
                                      <p:to>
                                        <p:strVal val="visible"/>
                                      </p:to>
                                    </p:set>
                                    <p:animEffect transition="in" filter="fade">
                                      <p:cBhvr>
                                        <p:cTn id="17" dur="500"/>
                                        <p:tgtEl>
                                          <p:spTgt spid="2273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7331">
                                            <p:txEl>
                                              <p:pRg st="2" end="2"/>
                                            </p:txEl>
                                          </p:spTgt>
                                        </p:tgtEl>
                                        <p:attrNameLst>
                                          <p:attrName>style.visibility</p:attrName>
                                        </p:attrNameLst>
                                      </p:cBhvr>
                                      <p:to>
                                        <p:strVal val="visible"/>
                                      </p:to>
                                    </p:set>
                                    <p:animEffect transition="in" filter="fade">
                                      <p:cBhvr>
                                        <p:cTn id="22" dur="500"/>
                                        <p:tgtEl>
                                          <p:spTgt spid="227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P spid="22733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a:cs typeface="+mj-cs"/>
              </a:rPr>
              <a:t>Science and Evolution</a:t>
            </a:r>
          </a:p>
        </p:txBody>
      </p:sp>
      <p:sp>
        <p:nvSpPr>
          <p:cNvPr id="80899" name="Rectangle 3"/>
          <p:cNvSpPr>
            <a:spLocks noGrp="1" noChangeArrowheads="1"/>
          </p:cNvSpPr>
          <p:nvPr>
            <p:ph type="body" idx="1"/>
          </p:nvPr>
        </p:nvSpPr>
        <p:spPr>
          <a:xfrm>
            <a:off x="0" y="1314450"/>
            <a:ext cx="9013825" cy="2389188"/>
          </a:xfrm>
        </p:spPr>
        <p:txBody>
          <a:bodyPr/>
          <a:lstStyle/>
          <a:p>
            <a:pPr marL="0" indent="0" algn="ctr" eaLnBrk="1" hangingPunct="1">
              <a:buFont typeface="Wingdings" charset="0"/>
              <a:buNone/>
              <a:defRPr/>
            </a:pPr>
            <a:r>
              <a:rPr lang="en-US" sz="3600">
                <a:cs typeface="+mn-cs"/>
              </a:rPr>
              <a:t>In order to be a credible model all the evidence must be examined. This has not be done. </a:t>
            </a:r>
            <a:r>
              <a:rPr lang="en-US" sz="3600" b="1">
                <a:solidFill>
                  <a:srgbClr val="000066"/>
                </a:solidFill>
                <a:effectLst>
                  <a:outerShdw blurRad="38100" dist="38100" dir="2700000" algn="tl">
                    <a:srgbClr val="DDDDDD"/>
                  </a:outerShdw>
                </a:effectLst>
                <a:cs typeface="+mn-cs"/>
              </a:rPr>
              <a:t>Why</a:t>
            </a:r>
            <a:r>
              <a:rPr lang="en-US" sz="3600">
                <a:cs typeface="+mn-cs"/>
              </a:rPr>
              <a:t>?</a:t>
            </a:r>
          </a:p>
        </p:txBody>
      </p:sp>
      <p:sp>
        <p:nvSpPr>
          <p:cNvPr id="80900" name="Text Box 4"/>
          <p:cNvSpPr txBox="1">
            <a:spLocks noChangeArrowheads="1"/>
          </p:cNvSpPr>
          <p:nvPr/>
        </p:nvSpPr>
        <p:spPr bwMode="auto">
          <a:xfrm>
            <a:off x="1177925" y="4781550"/>
            <a:ext cx="6934200" cy="1228725"/>
          </a:xfrm>
          <a:prstGeom prst="rect">
            <a:avLst/>
          </a:prstGeom>
          <a:solidFill>
            <a:srgbClr val="000066"/>
          </a:solidFill>
          <a:ln w="38100">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eaLnBrk="0" hangingPunct="0">
              <a:spcBef>
                <a:spcPct val="50000"/>
              </a:spcBef>
              <a:defRPr/>
            </a:pPr>
            <a:r>
              <a:rPr kumimoji="1" lang="en-US" sz="3600">
                <a:solidFill>
                  <a:schemeClr val="bg1"/>
                </a:solidFill>
                <a:cs typeface="+mn-cs"/>
              </a:rPr>
              <a:t>Perhaps to promote evolution rather than real science</a:t>
            </a:r>
          </a:p>
        </p:txBody>
      </p:sp>
      <p:sp>
        <p:nvSpPr>
          <p:cNvPr id="80901" name="AutoShape 5"/>
          <p:cNvSpPr>
            <a:spLocks noChangeArrowheads="1"/>
          </p:cNvSpPr>
          <p:nvPr/>
        </p:nvSpPr>
        <p:spPr bwMode="auto">
          <a:xfrm>
            <a:off x="4259263" y="3140075"/>
            <a:ext cx="625475" cy="1422400"/>
          </a:xfrm>
          <a:prstGeom prst="downArrow">
            <a:avLst>
              <a:gd name="adj1" fmla="val 50000"/>
              <a:gd name="adj2" fmla="val 56853"/>
            </a:avLst>
          </a:prstGeom>
          <a:solidFill>
            <a:srgbClr val="660066"/>
          </a:solidFill>
          <a:ln>
            <a:noFill/>
          </a:ln>
          <a:effectLst>
            <a:prstShdw prst="shdw17" dist="17961" dir="2700000">
              <a:srgbClr val="3D003D">
                <a:alpha val="74997"/>
              </a:srgbClr>
            </a:prstShdw>
          </a:effectLst>
          <a:extLst>
            <a:ext uri="{91240B29-F687-4f45-9708-019B960494DF}">
              <a14:hiddenLine xmlns:a14="http://schemas.microsoft.com/office/drawing/2010/main" xmlns="" w="38100">
                <a:solidFill>
                  <a:srgbClr val="D60093"/>
                </a:solidFill>
                <a:miter lim="800000"/>
                <a:headEnd/>
                <a:tailEnd/>
              </a14:hiddenLine>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500"/>
                                        <p:tgtEl>
                                          <p:spTgt spid="80899">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0901"/>
                                        </p:tgtEl>
                                        <p:attrNameLst>
                                          <p:attrName>style.visibility</p:attrName>
                                        </p:attrNameLst>
                                      </p:cBhvr>
                                      <p:to>
                                        <p:strVal val="visible"/>
                                      </p:to>
                                    </p:set>
                                    <p:animEffect transition="in" filter="wipe(up)">
                                      <p:cBhvr>
                                        <p:cTn id="11" dur="500"/>
                                        <p:tgtEl>
                                          <p:spTgt spid="809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80900"/>
                                        </p:tgtEl>
                                        <p:attrNameLst>
                                          <p:attrName>style.visibility</p:attrName>
                                        </p:attrNameLst>
                                      </p:cBhvr>
                                      <p:to>
                                        <p:strVal val="visible"/>
                                      </p:to>
                                    </p:set>
                                    <p:anim calcmode="lin" valueType="num">
                                      <p:cBhvr>
                                        <p:cTn id="16" dur="500" fill="hold"/>
                                        <p:tgtEl>
                                          <p:spTgt spid="80900"/>
                                        </p:tgtEl>
                                        <p:attrNameLst>
                                          <p:attrName>ppt_w</p:attrName>
                                        </p:attrNameLst>
                                      </p:cBhvr>
                                      <p:tavLst>
                                        <p:tav tm="0">
                                          <p:val>
                                            <p:fltVal val="0"/>
                                          </p:val>
                                        </p:tav>
                                        <p:tav tm="100000">
                                          <p:val>
                                            <p:strVal val="#ppt_w"/>
                                          </p:val>
                                        </p:tav>
                                      </p:tavLst>
                                    </p:anim>
                                    <p:anim calcmode="lin" valueType="num">
                                      <p:cBhvr>
                                        <p:cTn id="17" dur="500" fill="hold"/>
                                        <p:tgtEl>
                                          <p:spTgt spid="809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P spid="80900" grpId="0" animBg="1" autoUpdateAnimBg="0"/>
      <p:bldP spid="80901"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WordArt 7"/>
          <p:cNvSpPr>
            <a:spLocks noChangeArrowheads="1" noChangeShapeType="1" noTextEdit="1"/>
          </p:cNvSpPr>
          <p:nvPr/>
        </p:nvSpPr>
        <p:spPr bwMode="auto">
          <a:xfrm>
            <a:off x="1196975" y="704850"/>
            <a:ext cx="6750050" cy="9080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66"/>
                </a:solidFill>
                <a:effectLst>
                  <a:prstShdw prst="shdw17" dist="17961" dir="2700000">
                    <a:srgbClr val="00003D">
                      <a:alpha val="74997"/>
                    </a:srgbClr>
                  </a:prstShdw>
                </a:effectLst>
                <a:latin typeface="Arial Black"/>
                <a:ea typeface="Arial Black"/>
                <a:cs typeface="Arial Black"/>
              </a:rPr>
              <a:t>Mechanism for Change</a:t>
            </a:r>
          </a:p>
        </p:txBody>
      </p:sp>
      <p:sp>
        <p:nvSpPr>
          <p:cNvPr id="97282" name="WordArt 8"/>
          <p:cNvSpPr>
            <a:spLocks noChangeArrowheads="1" noChangeShapeType="1" noTextEdit="1"/>
          </p:cNvSpPr>
          <p:nvPr/>
        </p:nvSpPr>
        <p:spPr bwMode="auto">
          <a:xfrm>
            <a:off x="2390775" y="2247900"/>
            <a:ext cx="4362450" cy="12954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66"/>
                </a:solidFill>
                <a:effectLst>
                  <a:prstShdw prst="shdw17" dist="17961" dir="2700000">
                    <a:srgbClr val="00003D">
                      <a:alpha val="74997"/>
                    </a:srgbClr>
                  </a:prstShdw>
                </a:effectLst>
                <a:latin typeface="Arial Black"/>
                <a:ea typeface="Arial Black"/>
                <a:cs typeface="Arial Black"/>
              </a:rPr>
              <a:t>Natural Selection</a:t>
            </a:r>
          </a:p>
          <a:p>
            <a:pPr algn="ctr"/>
            <a:r>
              <a:rPr lang="en-US" sz="3600" kern="10">
                <a:solidFill>
                  <a:srgbClr val="000066"/>
                </a:solidFill>
                <a:effectLst>
                  <a:prstShdw prst="shdw17" dist="17961" dir="2700000">
                    <a:srgbClr val="00003D">
                      <a:alpha val="74997"/>
                    </a:srgbClr>
                  </a:prstShdw>
                </a:effectLst>
                <a:latin typeface="Arial Black"/>
                <a:ea typeface="Arial Black"/>
                <a:cs typeface="Arial Black"/>
              </a:rPr>
              <a:t>Mutations</a:t>
            </a:r>
          </a:p>
        </p:txBody>
      </p:sp>
      <p:pic>
        <p:nvPicPr>
          <p:cNvPr id="97283" name="Picture 10" descr="DNA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05250" y="3903663"/>
            <a:ext cx="1331913" cy="2592387"/>
          </a:xfrm>
          <a:prstGeom prst="rect">
            <a:avLst/>
          </a:prstGeom>
          <a:noFill/>
          <a:ln w="2857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a:cs typeface="+mj-cs"/>
              </a:rPr>
              <a:t>Evolution and Change</a:t>
            </a:r>
          </a:p>
        </p:txBody>
      </p:sp>
      <p:sp>
        <p:nvSpPr>
          <p:cNvPr id="82947" name="Rectangle 3"/>
          <p:cNvSpPr>
            <a:spLocks noGrp="1" noChangeArrowheads="1"/>
          </p:cNvSpPr>
          <p:nvPr>
            <p:ph type="body" idx="1"/>
          </p:nvPr>
        </p:nvSpPr>
        <p:spPr>
          <a:xfrm>
            <a:off x="487363" y="1908175"/>
            <a:ext cx="8229600" cy="2606675"/>
          </a:xfrm>
        </p:spPr>
        <p:txBody>
          <a:bodyPr/>
          <a:lstStyle/>
          <a:p>
            <a:pPr marL="457200" indent="-457200" eaLnBrk="1" hangingPunct="1">
              <a:lnSpc>
                <a:spcPct val="90000"/>
              </a:lnSpc>
              <a:buSzPct val="95000"/>
              <a:buFont typeface="Wingdings" charset="0"/>
              <a:buAutoNum type="arabicPeriod" startAt="2"/>
              <a:defRPr/>
            </a:pPr>
            <a:r>
              <a:rPr lang="en-US">
                <a:cs typeface="+mn-cs"/>
              </a:rPr>
              <a:t>Natural selection selects this mutation over any existing genes or other detrimental mutations that code for this function</a:t>
            </a:r>
          </a:p>
          <a:p>
            <a:pPr marL="457200" indent="-457200" eaLnBrk="1" hangingPunct="1">
              <a:lnSpc>
                <a:spcPct val="90000"/>
              </a:lnSpc>
              <a:buSzPct val="95000"/>
              <a:buFont typeface="Wingdings" charset="0"/>
              <a:buAutoNum type="arabicPeriod" startAt="2"/>
              <a:defRPr/>
            </a:pPr>
            <a:r>
              <a:rPr lang="en-US">
                <a:cs typeface="+mn-cs"/>
              </a:rPr>
              <a:t>The mutation is inherited by offspring</a:t>
            </a:r>
          </a:p>
        </p:txBody>
      </p:sp>
      <p:sp>
        <p:nvSpPr>
          <p:cNvPr id="82948" name="Text Box 4"/>
          <p:cNvSpPr txBox="1">
            <a:spLocks noChangeArrowheads="1"/>
          </p:cNvSpPr>
          <p:nvPr/>
        </p:nvSpPr>
        <p:spPr bwMode="auto">
          <a:xfrm>
            <a:off x="598488" y="4921250"/>
            <a:ext cx="8054975" cy="1381125"/>
          </a:xfrm>
          <a:prstGeom prst="rect">
            <a:avLst/>
          </a:prstGeom>
          <a:solidFill>
            <a:srgbClr val="000066"/>
          </a:solidFill>
          <a:ln w="381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3600" b="1">
                <a:solidFill>
                  <a:schemeClr val="bg1"/>
                </a:solidFill>
                <a:cs typeface="+mn-cs"/>
              </a:rPr>
              <a:t>KEY</a:t>
            </a:r>
            <a:r>
              <a:rPr lang="en-US" sz="3600">
                <a:solidFill>
                  <a:schemeClr val="bg1"/>
                </a:solidFill>
                <a:cs typeface="+mn-cs"/>
              </a:rPr>
              <a:t>: This process must add </a:t>
            </a:r>
          </a:p>
          <a:p>
            <a:pPr algn="ctr" eaLnBrk="0" hangingPunct="0">
              <a:spcBef>
                <a:spcPct val="15000"/>
              </a:spcBef>
              <a:defRPr/>
            </a:pPr>
            <a:r>
              <a:rPr lang="en-US" sz="4000">
                <a:solidFill>
                  <a:srgbClr val="FFFF00"/>
                </a:solidFill>
                <a:effectLst>
                  <a:outerShdw blurRad="38100" dist="38100" dir="2700000" algn="tl">
                    <a:srgbClr val="000000"/>
                  </a:outerShdw>
                </a:effectLst>
                <a:cs typeface="+mn-cs"/>
              </a:rPr>
              <a:t>New Information</a:t>
            </a:r>
          </a:p>
        </p:txBody>
      </p:sp>
      <p:sp>
        <p:nvSpPr>
          <p:cNvPr id="82949" name="Text Box 5"/>
          <p:cNvSpPr txBox="1">
            <a:spLocks noChangeArrowheads="1"/>
          </p:cNvSpPr>
          <p:nvPr/>
        </p:nvSpPr>
        <p:spPr bwMode="auto">
          <a:xfrm>
            <a:off x="487363" y="1258888"/>
            <a:ext cx="8069262"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a:solidFill>
                  <a:schemeClr val="tx1"/>
                </a:solidFill>
                <a:latin typeface="Arial" charset="0"/>
                <a:ea typeface="ＭＳ Ｐゴシック" charset="0"/>
              </a:defRPr>
            </a:lvl1pPr>
            <a:lvl2pPr marL="1089025" indent="-457200">
              <a:defRPr>
                <a:solidFill>
                  <a:schemeClr val="tx1"/>
                </a:solidFill>
                <a:latin typeface="Arial" charset="0"/>
                <a:ea typeface="ＭＳ Ｐゴシック" charset="0"/>
              </a:defRPr>
            </a:lvl2pPr>
            <a:lvl3pPr marL="1660525" indent="-457200">
              <a:defRPr>
                <a:solidFill>
                  <a:schemeClr val="tx1"/>
                </a:solidFill>
                <a:latin typeface="Arial" charset="0"/>
                <a:ea typeface="ＭＳ Ｐゴシック" charset="0"/>
              </a:defRPr>
            </a:lvl3pPr>
            <a:lvl4pPr marL="2232025" indent="-457200">
              <a:defRPr>
                <a:solidFill>
                  <a:schemeClr val="tx1"/>
                </a:solidFill>
                <a:latin typeface="Arial" charset="0"/>
                <a:ea typeface="ＭＳ Ｐゴシック" charset="0"/>
              </a:defRPr>
            </a:lvl4pPr>
            <a:lvl5pPr marL="2803525" indent="-457200">
              <a:defRPr>
                <a:solidFill>
                  <a:schemeClr val="tx1"/>
                </a:solidFill>
                <a:latin typeface="Arial" charset="0"/>
                <a:ea typeface="ＭＳ Ｐゴシック" charset="0"/>
              </a:defRPr>
            </a:lvl5pPr>
            <a:lvl6pPr marL="3260725" indent="-457200" fontAlgn="base">
              <a:spcBef>
                <a:spcPct val="0"/>
              </a:spcBef>
              <a:spcAft>
                <a:spcPct val="0"/>
              </a:spcAft>
              <a:defRPr>
                <a:solidFill>
                  <a:schemeClr val="tx1"/>
                </a:solidFill>
                <a:latin typeface="Arial" charset="0"/>
                <a:ea typeface="ＭＳ Ｐゴシック" charset="0"/>
              </a:defRPr>
            </a:lvl6pPr>
            <a:lvl7pPr marL="3717925" indent="-457200" fontAlgn="base">
              <a:spcBef>
                <a:spcPct val="0"/>
              </a:spcBef>
              <a:spcAft>
                <a:spcPct val="0"/>
              </a:spcAft>
              <a:defRPr>
                <a:solidFill>
                  <a:schemeClr val="tx1"/>
                </a:solidFill>
                <a:latin typeface="Arial" charset="0"/>
                <a:ea typeface="ＭＳ Ｐゴシック" charset="0"/>
              </a:defRPr>
            </a:lvl7pPr>
            <a:lvl8pPr marL="4175125" indent="-457200" fontAlgn="base">
              <a:spcBef>
                <a:spcPct val="0"/>
              </a:spcBef>
              <a:spcAft>
                <a:spcPct val="0"/>
              </a:spcAft>
              <a:defRPr>
                <a:solidFill>
                  <a:schemeClr val="tx1"/>
                </a:solidFill>
                <a:latin typeface="Arial" charset="0"/>
                <a:ea typeface="ＭＳ Ｐゴシック" charset="0"/>
              </a:defRPr>
            </a:lvl8pPr>
            <a:lvl9pPr marL="4632325" indent="-457200" fontAlgn="base">
              <a:spcBef>
                <a:spcPct val="0"/>
              </a:spcBef>
              <a:spcAft>
                <a:spcPct val="0"/>
              </a:spcAft>
              <a:defRPr>
                <a:solidFill>
                  <a:schemeClr val="tx1"/>
                </a:solidFill>
                <a:latin typeface="Arial" charset="0"/>
                <a:ea typeface="ＭＳ Ｐゴシック" charset="0"/>
              </a:defRPr>
            </a:lvl9pPr>
          </a:lstStyle>
          <a:p>
            <a:pPr>
              <a:spcBef>
                <a:spcPct val="20000"/>
              </a:spcBef>
              <a:buClr>
                <a:srgbClr val="000066"/>
              </a:buClr>
              <a:buSzPct val="95000"/>
              <a:buFont typeface="Wingdings" charset="0"/>
              <a:buAutoNum type="arabicPeriod"/>
              <a:defRPr/>
            </a:pPr>
            <a:r>
              <a:rPr lang="en-US" sz="3200">
                <a:cs typeface="+mn-cs"/>
              </a:rPr>
              <a:t>A beneficial mutation occurs</a:t>
            </a:r>
          </a:p>
        </p:txBody>
      </p:sp>
      <p:sp>
        <p:nvSpPr>
          <p:cNvPr id="82950" name="AutoShape 6"/>
          <p:cNvSpPr>
            <a:spLocks noChangeArrowheads="1"/>
          </p:cNvSpPr>
          <p:nvPr/>
        </p:nvSpPr>
        <p:spPr bwMode="auto">
          <a:xfrm>
            <a:off x="4160838" y="4283075"/>
            <a:ext cx="503237" cy="593725"/>
          </a:xfrm>
          <a:prstGeom prst="downArrow">
            <a:avLst>
              <a:gd name="adj1" fmla="val 50000"/>
              <a:gd name="adj2" fmla="val 29495"/>
            </a:avLst>
          </a:prstGeom>
          <a:solidFill>
            <a:srgbClr val="000066"/>
          </a:solidFill>
          <a:ln>
            <a:noFill/>
          </a:ln>
          <a:effectLst>
            <a:prstShdw prst="shdw17" dist="17961" dir="2700000">
              <a:srgbClr val="00003D">
                <a:alpha val="74997"/>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vert="eaVert"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500"/>
                                        <p:tgtEl>
                                          <p:spTgt spid="82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947"/>
                                        </p:tgtEl>
                                        <p:attrNameLst>
                                          <p:attrName>style.visibility</p:attrName>
                                        </p:attrNameLst>
                                      </p:cBhvr>
                                      <p:to>
                                        <p:strVal val="visible"/>
                                      </p:to>
                                    </p:set>
                                    <p:animEffect transition="in" filter="fade">
                                      <p:cBhvr>
                                        <p:cTn id="12" dur="500"/>
                                        <p:tgtEl>
                                          <p:spTgt spid="82947"/>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2950"/>
                                        </p:tgtEl>
                                        <p:attrNameLst>
                                          <p:attrName>style.visibility</p:attrName>
                                        </p:attrNameLst>
                                      </p:cBhvr>
                                      <p:to>
                                        <p:strVal val="visible"/>
                                      </p:to>
                                    </p:set>
                                    <p:animEffect transition="in" filter="wipe(up)">
                                      <p:cBhvr>
                                        <p:cTn id="16" dur="500"/>
                                        <p:tgtEl>
                                          <p:spTgt spid="829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82948"/>
                                        </p:tgtEl>
                                        <p:attrNameLst>
                                          <p:attrName>style.visibility</p:attrName>
                                        </p:attrNameLst>
                                      </p:cBhvr>
                                      <p:to>
                                        <p:strVal val="visible"/>
                                      </p:to>
                                    </p:set>
                                    <p:anim calcmode="lin" valueType="num">
                                      <p:cBhvr>
                                        <p:cTn id="21" dur="500" fill="hold"/>
                                        <p:tgtEl>
                                          <p:spTgt spid="82948"/>
                                        </p:tgtEl>
                                        <p:attrNameLst>
                                          <p:attrName>ppt_w</p:attrName>
                                        </p:attrNameLst>
                                      </p:cBhvr>
                                      <p:tavLst>
                                        <p:tav tm="0">
                                          <p:val>
                                            <p:fltVal val="0"/>
                                          </p:val>
                                        </p:tav>
                                        <p:tav tm="100000">
                                          <p:val>
                                            <p:strVal val="#ppt_w"/>
                                          </p:val>
                                        </p:tav>
                                      </p:tavLst>
                                    </p:anim>
                                    <p:anim calcmode="lin" valueType="num">
                                      <p:cBhvr>
                                        <p:cTn id="22" dur="500" fill="hold"/>
                                        <p:tgtEl>
                                          <p:spTgt spid="829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P spid="82948" grpId="0" animBg="1"/>
      <p:bldP spid="82949" grpId="0"/>
      <p:bldP spid="8295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a:cs typeface="+mj-cs"/>
              </a:rPr>
              <a:t>Natural Selection</a:t>
            </a:r>
          </a:p>
        </p:txBody>
      </p:sp>
      <p:sp>
        <p:nvSpPr>
          <p:cNvPr id="83971" name="Rectangle 3"/>
          <p:cNvSpPr>
            <a:spLocks noGrp="1" noChangeArrowheads="1"/>
          </p:cNvSpPr>
          <p:nvPr>
            <p:ph type="body" idx="1"/>
          </p:nvPr>
        </p:nvSpPr>
        <p:spPr>
          <a:xfrm>
            <a:off x="593725" y="1770063"/>
            <a:ext cx="8229600" cy="1277937"/>
          </a:xfrm>
        </p:spPr>
        <p:txBody>
          <a:bodyPr/>
          <a:lstStyle/>
          <a:p>
            <a:pPr eaLnBrk="1" hangingPunct="1">
              <a:defRPr/>
            </a:pPr>
            <a:r>
              <a:rPr lang="en-US">
                <a:cs typeface="+mn-cs"/>
              </a:rPr>
              <a:t>Ability to adapt to the environment</a:t>
            </a:r>
          </a:p>
          <a:p>
            <a:pPr eaLnBrk="1" hangingPunct="1">
              <a:defRPr/>
            </a:pPr>
            <a:r>
              <a:rPr lang="en-US">
                <a:cs typeface="+mn-cs"/>
              </a:rPr>
              <a:t>Survival of the fittest</a:t>
            </a:r>
          </a:p>
        </p:txBody>
      </p:sp>
      <p:sp>
        <p:nvSpPr>
          <p:cNvPr id="83972" name="Text Box 4"/>
          <p:cNvSpPr txBox="1">
            <a:spLocks noChangeArrowheads="1"/>
          </p:cNvSpPr>
          <p:nvPr/>
        </p:nvSpPr>
        <p:spPr bwMode="auto">
          <a:xfrm>
            <a:off x="1063625" y="3186113"/>
            <a:ext cx="7015163" cy="1095375"/>
          </a:xfrm>
          <a:prstGeom prst="rect">
            <a:avLst/>
          </a:prstGeom>
          <a:solidFill>
            <a:srgbClr val="000066"/>
          </a:solidFill>
          <a:ln w="2857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a:spcBef>
                <a:spcPct val="50000"/>
              </a:spcBef>
              <a:defRPr/>
            </a:pPr>
            <a:r>
              <a:rPr lang="en-US" sz="3200">
                <a:solidFill>
                  <a:schemeClr val="bg1"/>
                </a:solidFill>
                <a:cs typeface="Arial Unicode MS" charset="0"/>
              </a:rPr>
              <a:t>Can natural selection cause one kind (species) to become a new kind?</a:t>
            </a:r>
            <a:endParaRPr lang="en-US" sz="3200">
              <a:solidFill>
                <a:schemeClr val="bg1"/>
              </a:solidFill>
              <a:cs typeface="+mn-cs"/>
            </a:endParaRPr>
          </a:p>
        </p:txBody>
      </p:sp>
      <p:sp>
        <p:nvSpPr>
          <p:cNvPr id="83973" name="Text Box 5"/>
          <p:cNvSpPr txBox="1">
            <a:spLocks noChangeArrowheads="1"/>
          </p:cNvSpPr>
          <p:nvPr/>
        </p:nvSpPr>
        <p:spPr bwMode="auto">
          <a:xfrm>
            <a:off x="957263" y="5481638"/>
            <a:ext cx="722947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solidFill>
                  <a:schemeClr val="tx1"/>
                </a:solidFill>
                <a:cs typeface="+mn-cs"/>
              </a:rPr>
              <a:t>Natural selection ONLY works with existing information</a:t>
            </a:r>
          </a:p>
        </p:txBody>
      </p:sp>
      <p:sp>
        <p:nvSpPr>
          <p:cNvPr id="83974" name="WordArt 6"/>
          <p:cNvSpPr>
            <a:spLocks noChangeArrowheads="1" noChangeShapeType="1" noTextEdit="1"/>
          </p:cNvSpPr>
          <p:nvPr/>
        </p:nvSpPr>
        <p:spPr bwMode="auto">
          <a:xfrm>
            <a:off x="3952875" y="4576763"/>
            <a:ext cx="1238250" cy="790575"/>
          </a:xfrm>
          <a:prstGeom prst="rect">
            <a:avLst/>
          </a:prstGeom>
        </p:spPr>
        <p:txBody>
          <a:bodyPr wrap="none" fromWordArt="1">
            <a:prstTxWarp prst="textPlain">
              <a:avLst>
                <a:gd name="adj" fmla="val 50000"/>
              </a:avLst>
            </a:prstTxWarp>
            <a:scene3d>
              <a:camera prst="legacyPerspectiveTop"/>
              <a:lightRig rig="legacyFlat3" dir="b"/>
            </a:scene3d>
            <a:sp3d extrusionH="887400" prstMaterial="legacyMatte">
              <a:extrusionClr>
                <a:srgbClr val="CCECFF"/>
              </a:extrusionClr>
            </a:sp3d>
          </a:bodyPr>
          <a:lstStyle/>
          <a:p>
            <a:pPr algn="ctr"/>
            <a:r>
              <a:rPr lang="en-US" sz="3600" kern="10">
                <a:ln w="9525">
                  <a:round/>
                  <a:headEnd/>
                  <a:tailEnd/>
                </a:ln>
                <a:solidFill>
                  <a:srgbClr val="000066"/>
                </a:solidFill>
                <a:latin typeface="Arial Black"/>
                <a:ea typeface="Arial Black"/>
                <a:cs typeface="Arial Black"/>
              </a:rPr>
              <a:t>No!</a:t>
            </a:r>
          </a:p>
        </p:txBody>
      </p:sp>
      <p:sp>
        <p:nvSpPr>
          <p:cNvPr id="83975" name="Text Box 7"/>
          <p:cNvSpPr txBox="1">
            <a:spLocks noChangeArrowheads="1"/>
          </p:cNvSpPr>
          <p:nvPr/>
        </p:nvSpPr>
        <p:spPr bwMode="auto">
          <a:xfrm>
            <a:off x="2714625" y="1136650"/>
            <a:ext cx="36861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1">
                <a:solidFill>
                  <a:srgbClr val="000066"/>
                </a:solidFill>
                <a:cs typeface="+mn-cs"/>
              </a:rPr>
              <a:t>Genetic Variation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slide(fromBottom)">
                                      <p:cBhvr>
                                        <p:cTn id="7" dur="500"/>
                                        <p:tgtEl>
                                          <p:spTgt spid="8397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971"/>
                                        </p:tgtEl>
                                        <p:attrNameLst>
                                          <p:attrName>style.visibility</p:attrName>
                                        </p:attrNameLst>
                                      </p:cBhvr>
                                      <p:to>
                                        <p:strVal val="visible"/>
                                      </p:to>
                                    </p:set>
                                    <p:animEffect transition="in" filter="fade">
                                      <p:cBhvr>
                                        <p:cTn id="11" dur="500"/>
                                        <p:tgtEl>
                                          <p:spTgt spid="83971"/>
                                        </p:tgtEl>
                                      </p:cBhvr>
                                    </p:animEffect>
                                  </p:childTnLst>
                                </p:cTn>
                              </p:par>
                            </p:childTnLst>
                          </p:cTn>
                        </p:par>
                        <p:par>
                          <p:cTn id="12" fill="hold" nodeType="afterGroup">
                            <p:stCondLst>
                              <p:cond delay="1000"/>
                            </p:stCondLst>
                            <p:childTnLst>
                              <p:par>
                                <p:cTn id="13" presetID="17" presetClass="entr" presetSubtype="10" fill="hold" grpId="0" nodeType="afterEffect">
                                  <p:stCondLst>
                                    <p:cond delay="0"/>
                                  </p:stCondLst>
                                  <p:childTnLst>
                                    <p:set>
                                      <p:cBhvr>
                                        <p:cTn id="14" dur="1" fill="hold">
                                          <p:stCondLst>
                                            <p:cond delay="0"/>
                                          </p:stCondLst>
                                        </p:cTn>
                                        <p:tgtEl>
                                          <p:spTgt spid="83972"/>
                                        </p:tgtEl>
                                        <p:attrNameLst>
                                          <p:attrName>style.visibility</p:attrName>
                                        </p:attrNameLst>
                                      </p:cBhvr>
                                      <p:to>
                                        <p:strVal val="visible"/>
                                      </p:to>
                                    </p:set>
                                    <p:anim calcmode="lin" valueType="num">
                                      <p:cBhvr>
                                        <p:cTn id="15" dur="500" fill="hold"/>
                                        <p:tgtEl>
                                          <p:spTgt spid="83972"/>
                                        </p:tgtEl>
                                        <p:attrNameLst>
                                          <p:attrName>ppt_w</p:attrName>
                                        </p:attrNameLst>
                                      </p:cBhvr>
                                      <p:tavLst>
                                        <p:tav tm="0">
                                          <p:val>
                                            <p:fltVal val="0"/>
                                          </p:val>
                                        </p:tav>
                                        <p:tav tm="100000">
                                          <p:val>
                                            <p:strVal val="#ppt_w"/>
                                          </p:val>
                                        </p:tav>
                                      </p:tavLst>
                                    </p:anim>
                                    <p:anim calcmode="lin" valueType="num">
                                      <p:cBhvr>
                                        <p:cTn id="16" dur="500" fill="hold"/>
                                        <p:tgtEl>
                                          <p:spTgt spid="83972"/>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83974"/>
                                        </p:tgtEl>
                                        <p:attrNameLst>
                                          <p:attrName>style.visibility</p:attrName>
                                        </p:attrNameLst>
                                      </p:cBhvr>
                                      <p:to>
                                        <p:strVal val="visible"/>
                                      </p:to>
                                    </p:set>
                                    <p:anim calcmode="lin" valueType="num">
                                      <p:cBhvr>
                                        <p:cTn id="21" dur="500" fill="hold"/>
                                        <p:tgtEl>
                                          <p:spTgt spid="83974"/>
                                        </p:tgtEl>
                                        <p:attrNameLst>
                                          <p:attrName>ppt_w</p:attrName>
                                        </p:attrNameLst>
                                      </p:cBhvr>
                                      <p:tavLst>
                                        <p:tav tm="0">
                                          <p:val>
                                            <p:fltVal val="0"/>
                                          </p:val>
                                        </p:tav>
                                        <p:tav tm="100000">
                                          <p:val>
                                            <p:strVal val="#ppt_w"/>
                                          </p:val>
                                        </p:tav>
                                      </p:tavLst>
                                    </p:anim>
                                    <p:anim calcmode="lin" valueType="num">
                                      <p:cBhvr>
                                        <p:cTn id="22" dur="500" fill="hold"/>
                                        <p:tgtEl>
                                          <p:spTgt spid="83974"/>
                                        </p:tgtEl>
                                        <p:attrNameLst>
                                          <p:attrName>ppt_h</p:attrName>
                                        </p:attrNameLst>
                                      </p:cBhvr>
                                      <p:tavLst>
                                        <p:tav tm="0">
                                          <p:val>
                                            <p:fltVal val="0"/>
                                          </p:val>
                                        </p:tav>
                                        <p:tav tm="100000">
                                          <p:val>
                                            <p:strVal val="#ppt_h"/>
                                          </p:val>
                                        </p:tav>
                                      </p:tavLst>
                                    </p:anim>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83973"/>
                                        </p:tgtEl>
                                        <p:attrNameLst>
                                          <p:attrName>style.visibility</p:attrName>
                                        </p:attrNameLst>
                                      </p:cBhvr>
                                      <p:to>
                                        <p:strVal val="visible"/>
                                      </p:to>
                                    </p:set>
                                    <p:animEffect transition="in" filter="dissolve">
                                      <p:cBhvr>
                                        <p:cTn id="26"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72" grpId="0" animBg="1" autoUpdateAnimBg="0"/>
      <p:bldP spid="83973" grpId="0" autoUpdateAnimBg="0"/>
      <p:bldP spid="83974" grpId="0" animBg="1"/>
      <p:bldP spid="83975"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a:cs typeface="+mj-cs"/>
              </a:rPr>
              <a:t>Natural Selection</a:t>
            </a:r>
          </a:p>
        </p:txBody>
      </p:sp>
      <p:sp>
        <p:nvSpPr>
          <p:cNvPr id="84995" name="Rectangle 3"/>
          <p:cNvSpPr>
            <a:spLocks noGrp="1" noChangeArrowheads="1"/>
          </p:cNvSpPr>
          <p:nvPr>
            <p:ph type="body" idx="1"/>
          </p:nvPr>
        </p:nvSpPr>
        <p:spPr>
          <a:xfrm>
            <a:off x="503238" y="3595688"/>
            <a:ext cx="8229600" cy="2271712"/>
          </a:xfrm>
        </p:spPr>
        <p:txBody>
          <a:bodyPr/>
          <a:lstStyle/>
          <a:p>
            <a:pPr marL="0" indent="0" eaLnBrk="1" hangingPunct="1">
              <a:buFont typeface="Wingdings" charset="0"/>
              <a:buNone/>
              <a:defRPr/>
            </a:pPr>
            <a:r>
              <a:rPr lang="ja-JP" altLang="en-US">
                <a:latin typeface="Arial"/>
                <a:cs typeface="Arial Unicode MS" charset="0"/>
              </a:rPr>
              <a:t>“</a:t>
            </a:r>
            <a:r>
              <a:rPr lang="en-US">
                <a:cs typeface="Arial Unicode MS" charset="0"/>
              </a:rPr>
              <a:t>Natural selection can act only on those biological properties that already exist; it cannot create properties in order to meet adaptational needs.</a:t>
            </a:r>
            <a:r>
              <a:rPr lang="ja-JP" altLang="en-US">
                <a:latin typeface="Arial"/>
                <a:cs typeface="Arial Unicode MS" charset="0"/>
              </a:rPr>
              <a:t>”</a:t>
            </a:r>
            <a:endParaRPr lang="en-US">
              <a:cs typeface="+mn-cs"/>
            </a:endParaRPr>
          </a:p>
        </p:txBody>
      </p:sp>
      <p:sp>
        <p:nvSpPr>
          <p:cNvPr id="84996" name="Text Box 4"/>
          <p:cNvSpPr txBox="1">
            <a:spLocks noChangeArrowheads="1"/>
          </p:cNvSpPr>
          <p:nvPr/>
        </p:nvSpPr>
        <p:spPr bwMode="auto">
          <a:xfrm>
            <a:off x="366713" y="1322388"/>
            <a:ext cx="8415337" cy="2027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20000"/>
              </a:spcBef>
              <a:buClr>
                <a:srgbClr val="66CCFF"/>
              </a:buClr>
              <a:buSzPct val="70000"/>
              <a:buFont typeface="Wingdings" charset="0"/>
              <a:buNone/>
              <a:defRPr/>
            </a:pPr>
            <a:r>
              <a:rPr lang="en-US" sz="2400">
                <a:solidFill>
                  <a:schemeClr val="tx1"/>
                </a:solidFill>
                <a:cs typeface="Arial Unicode MS" charset="0"/>
              </a:rPr>
              <a:t>Elmer Noble, Ph.D. Zoology, </a:t>
            </a:r>
          </a:p>
          <a:p>
            <a:pPr algn="ctr">
              <a:lnSpc>
                <a:spcPct val="90000"/>
              </a:lnSpc>
              <a:spcBef>
                <a:spcPct val="20000"/>
              </a:spcBef>
              <a:buClr>
                <a:srgbClr val="66CCFF"/>
              </a:buClr>
              <a:buSzPct val="70000"/>
              <a:buFont typeface="Wingdings" charset="0"/>
              <a:buNone/>
              <a:defRPr/>
            </a:pPr>
            <a:r>
              <a:rPr lang="en-US" sz="2400">
                <a:solidFill>
                  <a:schemeClr val="tx1"/>
                </a:solidFill>
                <a:cs typeface="Arial Unicode MS" charset="0"/>
              </a:rPr>
              <a:t>Glenn Nobel, Ph.D. Biology, </a:t>
            </a:r>
          </a:p>
          <a:p>
            <a:pPr algn="ctr">
              <a:lnSpc>
                <a:spcPct val="90000"/>
              </a:lnSpc>
              <a:spcBef>
                <a:spcPct val="20000"/>
              </a:spcBef>
              <a:buClr>
                <a:srgbClr val="66CCFF"/>
              </a:buClr>
              <a:buSzPct val="70000"/>
              <a:buFont typeface="Wingdings" charset="0"/>
              <a:buNone/>
              <a:defRPr/>
            </a:pPr>
            <a:r>
              <a:rPr lang="en-US" sz="2400">
                <a:solidFill>
                  <a:schemeClr val="tx1"/>
                </a:solidFill>
                <a:cs typeface="Arial Unicode MS" charset="0"/>
              </a:rPr>
              <a:t>Gerhard Schad, Ph.D. Biology, </a:t>
            </a:r>
          </a:p>
          <a:p>
            <a:pPr algn="ctr">
              <a:lnSpc>
                <a:spcPct val="90000"/>
              </a:lnSpc>
              <a:spcBef>
                <a:spcPct val="20000"/>
              </a:spcBef>
              <a:buClr>
                <a:srgbClr val="66CCFF"/>
              </a:buClr>
              <a:buSzPct val="70000"/>
              <a:buFont typeface="Wingdings" charset="0"/>
              <a:buNone/>
              <a:defRPr/>
            </a:pPr>
            <a:r>
              <a:rPr lang="en-US" sz="2400">
                <a:solidFill>
                  <a:schemeClr val="tx1"/>
                </a:solidFill>
                <a:cs typeface="Arial Unicode MS" charset="0"/>
              </a:rPr>
              <a:t>Austin MacInnes, Ph.D. Biology,  </a:t>
            </a:r>
          </a:p>
          <a:p>
            <a:pPr>
              <a:lnSpc>
                <a:spcPct val="90000"/>
              </a:lnSpc>
              <a:spcBef>
                <a:spcPct val="20000"/>
              </a:spcBef>
              <a:buClr>
                <a:srgbClr val="66CCFF"/>
              </a:buClr>
              <a:buSzPct val="70000"/>
              <a:buFont typeface="Wingdings" charset="0"/>
              <a:buNone/>
              <a:defRPr/>
            </a:pPr>
            <a:r>
              <a:rPr lang="en-US" sz="2400" i="1">
                <a:solidFill>
                  <a:schemeClr val="tx1"/>
                </a:solidFill>
                <a:cs typeface="Arial Unicode MS" charset="0"/>
              </a:rPr>
              <a:t>Parasitology: The Biology of Animal Parasites</a:t>
            </a:r>
            <a:r>
              <a:rPr lang="en-US" sz="2400">
                <a:solidFill>
                  <a:schemeClr val="tx1"/>
                </a:solidFill>
                <a:cs typeface="Arial Unicode MS" charset="0"/>
              </a:rPr>
              <a:t>, 1989, p. 516.</a:t>
            </a:r>
            <a:endParaRPr lang="en-US">
              <a:solidFill>
                <a:schemeClr val="tx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dissolve">
                                      <p:cBhvr>
                                        <p:cTn id="7" dur="500"/>
                                        <p:tgtEl>
                                          <p:spTgt spid="84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fade">
                                      <p:cBhvr>
                                        <p:cTn id="12" dur="500"/>
                                        <p:tgtEl>
                                          <p:spTgt spid="849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P spid="84996"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eaLnBrk="1" hangingPunct="1">
              <a:defRPr/>
            </a:pPr>
            <a:r>
              <a:rPr lang="en-US">
                <a:cs typeface="+mj-cs"/>
              </a:rPr>
              <a:t>Natural Selection</a:t>
            </a:r>
          </a:p>
        </p:txBody>
      </p:sp>
      <p:sp>
        <p:nvSpPr>
          <p:cNvPr id="317443" name="Rectangle 3"/>
          <p:cNvSpPr>
            <a:spLocks noGrp="1" noChangeArrowheads="1"/>
          </p:cNvSpPr>
          <p:nvPr>
            <p:ph type="body" idx="1"/>
          </p:nvPr>
        </p:nvSpPr>
        <p:spPr>
          <a:xfrm>
            <a:off x="458788" y="3265488"/>
            <a:ext cx="8229600" cy="2217737"/>
          </a:xfrm>
        </p:spPr>
        <p:txBody>
          <a:bodyPr/>
          <a:lstStyle/>
          <a:p>
            <a:pPr marL="0" indent="0" eaLnBrk="1" hangingPunct="1">
              <a:lnSpc>
                <a:spcPct val="90000"/>
              </a:lnSpc>
              <a:buFont typeface="Wingdings" charset="0"/>
              <a:buNone/>
              <a:defRPr/>
            </a:pPr>
            <a:r>
              <a:rPr lang="ja-JP" altLang="en-US" sz="3600">
                <a:latin typeface="Arial"/>
                <a:cs typeface="+mn-cs"/>
              </a:rPr>
              <a:t>“</a:t>
            </a:r>
            <a:r>
              <a:rPr lang="en-US" sz="3600">
                <a:cs typeface="+mn-cs"/>
              </a:rPr>
              <a:t>Selection is for the here and now; it has no foresight, and cannot anticipate what functions may be useful in the future.</a:t>
            </a:r>
            <a:r>
              <a:rPr lang="ja-JP" altLang="en-US" sz="3600">
                <a:latin typeface="Arial"/>
                <a:cs typeface="+mn-cs"/>
              </a:rPr>
              <a:t>”</a:t>
            </a:r>
            <a:endParaRPr lang="en-US" sz="3600">
              <a:cs typeface="+mn-cs"/>
            </a:endParaRPr>
          </a:p>
        </p:txBody>
      </p:sp>
      <p:sp>
        <p:nvSpPr>
          <p:cNvPr id="317444" name="Text Box 4"/>
          <p:cNvSpPr txBox="1">
            <a:spLocks noChangeArrowheads="1"/>
          </p:cNvSpPr>
          <p:nvPr/>
        </p:nvSpPr>
        <p:spPr bwMode="auto">
          <a:xfrm>
            <a:off x="593725" y="1363663"/>
            <a:ext cx="7635875" cy="137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chemeClr val="tx1"/>
                </a:solidFill>
                <a:cs typeface="+mn-cs"/>
              </a:rPr>
              <a:t>Franklin M. Harold (Professor of Biochemistry and Molecular Biology, Colorado State University), </a:t>
            </a:r>
            <a:r>
              <a:rPr lang="en-US" i="1">
                <a:solidFill>
                  <a:schemeClr val="tx1"/>
                </a:solidFill>
                <a:cs typeface="+mn-cs"/>
              </a:rPr>
              <a:t>The Way of the Cell</a:t>
            </a:r>
            <a:r>
              <a:rPr lang="en-US">
                <a:solidFill>
                  <a:schemeClr val="tx1"/>
                </a:solidFill>
                <a:cs typeface="+mn-cs"/>
              </a:rPr>
              <a:t>, 2001, p. 204.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7444"/>
                                        </p:tgtEl>
                                        <p:attrNameLst>
                                          <p:attrName>style.visibility</p:attrName>
                                        </p:attrNameLst>
                                      </p:cBhvr>
                                      <p:to>
                                        <p:strVal val="visible"/>
                                      </p:to>
                                    </p:set>
                                    <p:animEffect transition="in" filter="fade">
                                      <p:cBhvr>
                                        <p:cTn id="7" dur="500"/>
                                        <p:tgtEl>
                                          <p:spTgt spid="317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43">
                                            <p:txEl>
                                              <p:pRg st="0" end="0"/>
                                            </p:txEl>
                                          </p:spTgt>
                                        </p:tgtEl>
                                        <p:attrNameLst>
                                          <p:attrName>style.visibility</p:attrName>
                                        </p:attrNameLst>
                                      </p:cBhvr>
                                      <p:to>
                                        <p:strVal val="visible"/>
                                      </p:to>
                                    </p:set>
                                    <p:animEffect transition="in" filter="fade">
                                      <p:cBhvr>
                                        <p:cTn id="12" dur="500"/>
                                        <p:tgtEl>
                                          <p:spTgt spid="317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build="p"/>
      <p:bldP spid="31744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defRPr/>
            </a:pPr>
            <a:r>
              <a:rPr lang="en-US">
                <a:cs typeface="+mj-cs"/>
              </a:rPr>
              <a:t>Natural Selection</a:t>
            </a:r>
          </a:p>
        </p:txBody>
      </p:sp>
      <p:sp>
        <p:nvSpPr>
          <p:cNvPr id="304131" name="Rectangle 3"/>
          <p:cNvSpPr>
            <a:spLocks noGrp="1" noChangeArrowheads="1"/>
          </p:cNvSpPr>
          <p:nvPr>
            <p:ph type="body" idx="1"/>
          </p:nvPr>
        </p:nvSpPr>
        <p:spPr>
          <a:xfrm>
            <a:off x="501650" y="3046413"/>
            <a:ext cx="8229600" cy="2682875"/>
          </a:xfrm>
        </p:spPr>
        <p:txBody>
          <a:bodyPr/>
          <a:lstStyle/>
          <a:p>
            <a:pPr marL="0" indent="0" eaLnBrk="1" hangingPunct="1">
              <a:buFont typeface="Wingdings" charset="0"/>
              <a:buNone/>
              <a:defRPr/>
            </a:pPr>
            <a:r>
              <a:rPr lang="ja-JP" altLang="en-US" sz="3600">
                <a:latin typeface="Arial"/>
                <a:cs typeface="+mn-cs"/>
              </a:rPr>
              <a:t>“</a:t>
            </a:r>
            <a:r>
              <a:rPr lang="en-US" sz="3600">
                <a:cs typeface="+mn-cs"/>
              </a:rPr>
              <a:t>Mutation introduces new, usually deleterious, variants, and natural selection removes these variants.</a:t>
            </a:r>
            <a:r>
              <a:rPr lang="ja-JP" altLang="en-US" sz="3600">
                <a:latin typeface="Arial"/>
                <a:cs typeface="+mn-cs"/>
              </a:rPr>
              <a:t>”</a:t>
            </a:r>
            <a:endParaRPr lang="en-US" sz="3600">
              <a:cs typeface="+mn-cs"/>
            </a:endParaRPr>
          </a:p>
        </p:txBody>
      </p:sp>
      <p:sp>
        <p:nvSpPr>
          <p:cNvPr id="304133" name="Text Box 5"/>
          <p:cNvSpPr txBox="1">
            <a:spLocks noChangeArrowheads="1"/>
          </p:cNvSpPr>
          <p:nvPr/>
        </p:nvSpPr>
        <p:spPr bwMode="auto">
          <a:xfrm>
            <a:off x="465138" y="1320800"/>
            <a:ext cx="767715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cs typeface="+mn-cs"/>
              </a:rPr>
              <a:t>Robert Boyd (professor of anthropology) and Joan Silk (professor of anthropology), 	    </a:t>
            </a:r>
            <a:r>
              <a:rPr lang="en-US" i="1">
                <a:cs typeface="+mn-cs"/>
              </a:rPr>
              <a:t>How Humans Evolved</a:t>
            </a:r>
            <a:r>
              <a:rPr lang="en-US">
                <a:cs typeface="+mn-cs"/>
              </a:rPr>
              <a:t>, 2000, p. 334.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4133"/>
                                        </p:tgtEl>
                                        <p:attrNameLst>
                                          <p:attrName>style.visibility</p:attrName>
                                        </p:attrNameLst>
                                      </p:cBhvr>
                                      <p:to>
                                        <p:strVal val="visible"/>
                                      </p:to>
                                    </p:set>
                                    <p:animEffect transition="in" filter="fade">
                                      <p:cBhvr>
                                        <p:cTn id="7" dur="500"/>
                                        <p:tgtEl>
                                          <p:spTgt spid="304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4131">
                                            <p:txEl>
                                              <p:pRg st="0" end="0"/>
                                            </p:txEl>
                                          </p:spTgt>
                                        </p:tgtEl>
                                        <p:attrNameLst>
                                          <p:attrName>style.visibility</p:attrName>
                                        </p:attrNameLst>
                                      </p:cBhvr>
                                      <p:to>
                                        <p:strVal val="visible"/>
                                      </p:to>
                                    </p:set>
                                    <p:animEffect transition="in" filter="fade">
                                      <p:cBhvr>
                                        <p:cTn id="12" dur="500"/>
                                        <p:tgtEl>
                                          <p:spTgt spid="304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p:bldP spid="30413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pPr eaLnBrk="1" hangingPunct="1">
              <a:defRPr/>
            </a:pPr>
            <a:r>
              <a:rPr lang="en-US">
                <a:cs typeface="+mj-cs"/>
              </a:rPr>
              <a:t>Natural Selection and Mutations</a:t>
            </a:r>
          </a:p>
        </p:txBody>
      </p:sp>
      <p:sp>
        <p:nvSpPr>
          <p:cNvPr id="305155" name="Text Box 3"/>
          <p:cNvSpPr txBox="1">
            <a:spLocks noChangeArrowheads="1"/>
          </p:cNvSpPr>
          <p:nvPr/>
        </p:nvSpPr>
        <p:spPr bwMode="auto">
          <a:xfrm>
            <a:off x="342900" y="1200150"/>
            <a:ext cx="1162050"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lnSpc>
                <a:spcPct val="150000"/>
              </a:lnSpc>
              <a:spcBef>
                <a:spcPct val="50000"/>
              </a:spcBef>
              <a:defRPr/>
            </a:pPr>
            <a:endParaRPr lang="en-US" sz="2400">
              <a:solidFill>
                <a:srgbClr val="FFFFFF"/>
              </a:solidFill>
              <a:cs typeface="+mn-cs"/>
            </a:endParaRPr>
          </a:p>
        </p:txBody>
      </p:sp>
      <p:sp>
        <p:nvSpPr>
          <p:cNvPr id="305157" name="Rectangle 5"/>
          <p:cNvSpPr>
            <a:spLocks noChangeArrowheads="1"/>
          </p:cNvSpPr>
          <p:nvPr/>
        </p:nvSpPr>
        <p:spPr bwMode="auto">
          <a:xfrm>
            <a:off x="1600200" y="1504950"/>
            <a:ext cx="6534150" cy="4572000"/>
          </a:xfrm>
          <a:prstGeom prst="rect">
            <a:avLst/>
          </a:prstGeom>
          <a:solidFill>
            <a:schemeClr val="bg1"/>
          </a:solidFill>
          <a:ln w="2857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pPr>
              <a:defRPr/>
            </a:pPr>
            <a:endParaRPr lang="en-US">
              <a:cs typeface="+mn-cs"/>
            </a:endParaRPr>
          </a:p>
        </p:txBody>
      </p:sp>
      <p:sp>
        <p:nvSpPr>
          <p:cNvPr id="305158" name="Text Box 6"/>
          <p:cNvSpPr txBox="1">
            <a:spLocks noChangeArrowheads="1"/>
          </p:cNvSpPr>
          <p:nvPr/>
        </p:nvSpPr>
        <p:spPr bwMode="auto">
          <a:xfrm>
            <a:off x="1371600" y="6153150"/>
            <a:ext cx="68770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solidFill>
                  <a:schemeClr val="tx1"/>
                </a:solidFill>
                <a:cs typeface="+mn-cs"/>
              </a:rPr>
              <a:t>Time</a:t>
            </a:r>
          </a:p>
        </p:txBody>
      </p:sp>
      <p:grpSp>
        <p:nvGrpSpPr>
          <p:cNvPr id="103429" name="Group 7"/>
          <p:cNvGrpSpPr>
            <a:grpSpLocks/>
          </p:cNvGrpSpPr>
          <p:nvPr/>
        </p:nvGrpSpPr>
        <p:grpSpPr bwMode="auto">
          <a:xfrm>
            <a:off x="1606550" y="1981200"/>
            <a:ext cx="190500" cy="3670300"/>
            <a:chOff x="1216" y="1152"/>
            <a:chExt cx="120" cy="2312"/>
          </a:xfrm>
        </p:grpSpPr>
        <p:sp>
          <p:nvSpPr>
            <p:cNvPr id="305160" name="Line 8"/>
            <p:cNvSpPr>
              <a:spLocks noChangeShapeType="1"/>
            </p:cNvSpPr>
            <p:nvPr/>
          </p:nvSpPr>
          <p:spPr bwMode="auto">
            <a:xfrm>
              <a:off x="1216" y="1152"/>
              <a:ext cx="120" cy="0"/>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61" name="Line 9"/>
            <p:cNvSpPr>
              <a:spLocks noChangeShapeType="1"/>
            </p:cNvSpPr>
            <p:nvPr/>
          </p:nvSpPr>
          <p:spPr bwMode="auto">
            <a:xfrm>
              <a:off x="1216" y="1344"/>
              <a:ext cx="120" cy="0"/>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62" name="Line 10"/>
            <p:cNvSpPr>
              <a:spLocks noChangeShapeType="1"/>
            </p:cNvSpPr>
            <p:nvPr/>
          </p:nvSpPr>
          <p:spPr bwMode="auto">
            <a:xfrm>
              <a:off x="1216" y="1592"/>
              <a:ext cx="120" cy="0"/>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63" name="Line 11"/>
            <p:cNvSpPr>
              <a:spLocks noChangeShapeType="1"/>
            </p:cNvSpPr>
            <p:nvPr/>
          </p:nvSpPr>
          <p:spPr bwMode="auto">
            <a:xfrm>
              <a:off x="1216" y="1816"/>
              <a:ext cx="120" cy="0"/>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64" name="Line 12"/>
            <p:cNvSpPr>
              <a:spLocks noChangeShapeType="1"/>
            </p:cNvSpPr>
            <p:nvPr/>
          </p:nvSpPr>
          <p:spPr bwMode="auto">
            <a:xfrm>
              <a:off x="1216" y="2056"/>
              <a:ext cx="120" cy="0"/>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65" name="Line 13"/>
            <p:cNvSpPr>
              <a:spLocks noChangeShapeType="1"/>
            </p:cNvSpPr>
            <p:nvPr/>
          </p:nvSpPr>
          <p:spPr bwMode="auto">
            <a:xfrm>
              <a:off x="1216" y="2272"/>
              <a:ext cx="120" cy="0"/>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66" name="Line 14"/>
            <p:cNvSpPr>
              <a:spLocks noChangeShapeType="1"/>
            </p:cNvSpPr>
            <p:nvPr/>
          </p:nvSpPr>
          <p:spPr bwMode="auto">
            <a:xfrm>
              <a:off x="1216" y="2512"/>
              <a:ext cx="120" cy="0"/>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67" name="Line 15"/>
            <p:cNvSpPr>
              <a:spLocks noChangeShapeType="1"/>
            </p:cNvSpPr>
            <p:nvPr/>
          </p:nvSpPr>
          <p:spPr bwMode="auto">
            <a:xfrm>
              <a:off x="1216" y="2736"/>
              <a:ext cx="120" cy="0"/>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68" name="Line 16"/>
            <p:cNvSpPr>
              <a:spLocks noChangeShapeType="1"/>
            </p:cNvSpPr>
            <p:nvPr/>
          </p:nvSpPr>
          <p:spPr bwMode="auto">
            <a:xfrm>
              <a:off x="1216" y="2960"/>
              <a:ext cx="120" cy="0"/>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69" name="Line 17"/>
            <p:cNvSpPr>
              <a:spLocks noChangeShapeType="1"/>
            </p:cNvSpPr>
            <p:nvPr/>
          </p:nvSpPr>
          <p:spPr bwMode="auto">
            <a:xfrm>
              <a:off x="1216" y="3208"/>
              <a:ext cx="120" cy="0"/>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70" name="Line 18"/>
            <p:cNvSpPr>
              <a:spLocks noChangeShapeType="1"/>
            </p:cNvSpPr>
            <p:nvPr/>
          </p:nvSpPr>
          <p:spPr bwMode="auto">
            <a:xfrm>
              <a:off x="1216" y="3464"/>
              <a:ext cx="120" cy="0"/>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103430" name="Group 19"/>
          <p:cNvGrpSpPr>
            <a:grpSpLocks/>
          </p:cNvGrpSpPr>
          <p:nvPr/>
        </p:nvGrpSpPr>
        <p:grpSpPr bwMode="auto">
          <a:xfrm>
            <a:off x="2673350" y="5905500"/>
            <a:ext cx="4254500" cy="152400"/>
            <a:chOff x="1888" y="3624"/>
            <a:chExt cx="2680" cy="96"/>
          </a:xfrm>
        </p:grpSpPr>
        <p:sp>
          <p:nvSpPr>
            <p:cNvPr id="305172" name="Line 20"/>
            <p:cNvSpPr>
              <a:spLocks noChangeShapeType="1"/>
            </p:cNvSpPr>
            <p:nvPr/>
          </p:nvSpPr>
          <p:spPr bwMode="auto">
            <a:xfrm flipV="1">
              <a:off x="1888" y="3624"/>
              <a:ext cx="0" cy="96"/>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73" name="Line 21"/>
            <p:cNvSpPr>
              <a:spLocks noChangeShapeType="1"/>
            </p:cNvSpPr>
            <p:nvPr/>
          </p:nvSpPr>
          <p:spPr bwMode="auto">
            <a:xfrm flipV="1">
              <a:off x="2424" y="3624"/>
              <a:ext cx="0" cy="96"/>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74" name="Line 22"/>
            <p:cNvSpPr>
              <a:spLocks noChangeShapeType="1"/>
            </p:cNvSpPr>
            <p:nvPr/>
          </p:nvSpPr>
          <p:spPr bwMode="auto">
            <a:xfrm flipV="1">
              <a:off x="2960" y="3624"/>
              <a:ext cx="0" cy="96"/>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75" name="Line 23"/>
            <p:cNvSpPr>
              <a:spLocks noChangeShapeType="1"/>
            </p:cNvSpPr>
            <p:nvPr/>
          </p:nvSpPr>
          <p:spPr bwMode="auto">
            <a:xfrm flipV="1">
              <a:off x="3488" y="3624"/>
              <a:ext cx="0" cy="96"/>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76" name="Line 24"/>
            <p:cNvSpPr>
              <a:spLocks noChangeShapeType="1"/>
            </p:cNvSpPr>
            <p:nvPr/>
          </p:nvSpPr>
          <p:spPr bwMode="auto">
            <a:xfrm flipV="1">
              <a:off x="4024" y="3624"/>
              <a:ext cx="0" cy="96"/>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77" name="Line 25"/>
            <p:cNvSpPr>
              <a:spLocks noChangeShapeType="1"/>
            </p:cNvSpPr>
            <p:nvPr/>
          </p:nvSpPr>
          <p:spPr bwMode="auto">
            <a:xfrm flipV="1">
              <a:off x="4568" y="3624"/>
              <a:ext cx="0" cy="96"/>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305178" name="Line 26"/>
          <p:cNvSpPr>
            <a:spLocks noChangeShapeType="1"/>
          </p:cNvSpPr>
          <p:nvPr/>
        </p:nvSpPr>
        <p:spPr bwMode="auto">
          <a:xfrm flipV="1">
            <a:off x="7573963" y="5886450"/>
            <a:ext cx="0" cy="158750"/>
          </a:xfrm>
          <a:prstGeom prst="line">
            <a:avLst/>
          </a:prstGeom>
          <a:noFill/>
          <a:ln w="5715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5181" name="Text Box 29"/>
          <p:cNvSpPr txBox="1">
            <a:spLocks noChangeArrowheads="1"/>
          </p:cNvSpPr>
          <p:nvPr/>
        </p:nvSpPr>
        <p:spPr bwMode="auto">
          <a:xfrm>
            <a:off x="2011363" y="4171950"/>
            <a:ext cx="32004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a:solidFill>
                  <a:schemeClr val="tx1"/>
                </a:solidFill>
                <a:cs typeface="+mn-cs"/>
              </a:rPr>
              <a:t>Natural selection should eliminate harmful disorders</a:t>
            </a:r>
          </a:p>
        </p:txBody>
      </p:sp>
      <p:sp>
        <p:nvSpPr>
          <p:cNvPr id="305182" name="Text Box 30"/>
          <p:cNvSpPr txBox="1">
            <a:spLocks noChangeArrowheads="1"/>
          </p:cNvSpPr>
          <p:nvPr/>
        </p:nvSpPr>
        <p:spPr bwMode="auto">
          <a:xfrm rot="-5400000">
            <a:off x="-1239043" y="3488531"/>
            <a:ext cx="4419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a:solidFill>
                  <a:schemeClr val="tx1"/>
                </a:solidFill>
                <a:cs typeface="+mn-cs"/>
              </a:rPr>
              <a:t>Mutations and disorders</a:t>
            </a:r>
          </a:p>
        </p:txBody>
      </p:sp>
      <p:grpSp>
        <p:nvGrpSpPr>
          <p:cNvPr id="103434" name="Group 34"/>
          <p:cNvGrpSpPr>
            <a:grpSpLocks/>
          </p:cNvGrpSpPr>
          <p:nvPr/>
        </p:nvGrpSpPr>
        <p:grpSpPr bwMode="auto">
          <a:xfrm>
            <a:off x="1514475" y="3727450"/>
            <a:ext cx="6516688" cy="1989138"/>
            <a:chOff x="954" y="2421"/>
            <a:chExt cx="4105" cy="1253"/>
          </a:xfrm>
        </p:grpSpPr>
        <p:sp>
          <p:nvSpPr>
            <p:cNvPr id="305184" name="Rectangle 32"/>
            <p:cNvSpPr>
              <a:spLocks noChangeArrowheads="1"/>
            </p:cNvSpPr>
            <p:nvPr/>
          </p:nvSpPr>
          <p:spPr bwMode="auto">
            <a:xfrm rot="1921566">
              <a:off x="954" y="2421"/>
              <a:ext cx="4105" cy="76"/>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5185" name="AutoShape 33"/>
            <p:cNvSpPr>
              <a:spLocks noChangeArrowheads="1"/>
            </p:cNvSpPr>
            <p:nvPr/>
          </p:nvSpPr>
          <p:spPr bwMode="auto">
            <a:xfrm rot="7490057">
              <a:off x="4567" y="3366"/>
              <a:ext cx="299" cy="317"/>
            </a:xfrm>
            <a:prstGeom prst="triangle">
              <a:avLst>
                <a:gd name="adj" fmla="val 50000"/>
              </a:avLst>
            </a:prstGeom>
            <a:solidFill>
              <a:srgbClr val="000066"/>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3435" name="Rectangle 35"/>
          <p:cNvSpPr>
            <a:spLocks noChangeArrowheads="1"/>
          </p:cNvSpPr>
          <p:nvPr/>
        </p:nvSpPr>
        <p:spPr bwMode="auto">
          <a:xfrm>
            <a:off x="3571875" y="1763713"/>
            <a:ext cx="4295775" cy="930275"/>
          </a:xfrm>
          <a:prstGeom prst="rect">
            <a:avLst/>
          </a:prstGeom>
          <a:solidFill>
            <a:srgbClr val="660066"/>
          </a:solidFill>
          <a:ln>
            <a:noFill/>
          </a:ln>
          <a:effectLst>
            <a:prstShdw prst="shdw17" dist="17961" dir="2700000">
              <a:srgbClr val="3D003D">
                <a:alpha val="74997"/>
              </a:srgbClr>
            </a:prst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a:p>
        </p:txBody>
      </p:sp>
      <p:sp>
        <p:nvSpPr>
          <p:cNvPr id="103436" name="Text Box 27"/>
          <p:cNvSpPr txBox="1">
            <a:spLocks noChangeArrowheads="1"/>
          </p:cNvSpPr>
          <p:nvPr/>
        </p:nvSpPr>
        <p:spPr bwMode="auto">
          <a:xfrm>
            <a:off x="3703638" y="1909763"/>
            <a:ext cx="4038600" cy="650875"/>
          </a:xfrm>
          <a:prstGeom prst="rect">
            <a:avLst/>
          </a:prstGeom>
          <a:gradFill rotWithShape="1">
            <a:gsLst>
              <a:gs pos="0">
                <a:srgbClr val="FFFFFF"/>
              </a:gs>
              <a:gs pos="100000">
                <a:srgbClr val="A1C0FF"/>
              </a:gs>
            </a:gsLst>
            <a:path path="shape">
              <a:fillToRect l="50000" t="50000" r="50000" b="50000"/>
            </a:path>
          </a:gradFill>
          <a:ln w="952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742950" indent="-285750" eaLnBrk="0" hangingPunct="0">
              <a:defRPr sz="2800">
                <a:solidFill>
                  <a:srgbClr val="000000"/>
                </a:solidFill>
                <a:latin typeface="Arial" charset="0"/>
                <a:ea typeface="ＭＳ Ｐゴシック" charset="0"/>
              </a:defRPr>
            </a:lvl2pPr>
            <a:lvl3pPr marL="1143000" indent="-228600" eaLnBrk="0" hangingPunct="0">
              <a:defRPr sz="2800">
                <a:solidFill>
                  <a:srgbClr val="000000"/>
                </a:solidFill>
                <a:latin typeface="Arial" charset="0"/>
                <a:ea typeface="ＭＳ Ｐゴシック" charset="0"/>
              </a:defRPr>
            </a:lvl3pPr>
            <a:lvl4pPr marL="1600200" indent="-228600" eaLnBrk="0" hangingPunct="0">
              <a:defRPr sz="2800">
                <a:solidFill>
                  <a:srgbClr val="000000"/>
                </a:solidFill>
                <a:latin typeface="Arial" charset="0"/>
                <a:ea typeface="ＭＳ Ｐゴシック" charset="0"/>
              </a:defRPr>
            </a:lvl4pPr>
            <a:lvl5pPr marL="2057400" indent="-228600" eaLnBrk="0" hangingPunct="0">
              <a:defRPr sz="2800">
                <a:solidFill>
                  <a:srgbClr val="000000"/>
                </a:solidFill>
                <a:latin typeface="Arial" charset="0"/>
                <a:ea typeface="ＭＳ Ｐゴシック" charset="0"/>
              </a:defRPr>
            </a:lvl5pPr>
            <a:lvl6pPr marL="2514600" indent="-228600" eaLnBrk="0" fontAlgn="base" hangingPunct="0">
              <a:spcBef>
                <a:spcPct val="0"/>
              </a:spcBef>
              <a:spcAft>
                <a:spcPct val="0"/>
              </a:spcAft>
              <a:defRPr sz="2800">
                <a:solidFill>
                  <a:srgbClr val="000000"/>
                </a:solidFill>
                <a:latin typeface="Arial" charset="0"/>
                <a:ea typeface="ＭＳ Ｐゴシック" charset="0"/>
              </a:defRPr>
            </a:lvl6pPr>
            <a:lvl7pPr marL="2971800" indent="-228600" eaLnBrk="0" fontAlgn="base" hangingPunct="0">
              <a:spcBef>
                <a:spcPct val="0"/>
              </a:spcBef>
              <a:spcAft>
                <a:spcPct val="0"/>
              </a:spcAft>
              <a:defRPr sz="2800">
                <a:solidFill>
                  <a:srgbClr val="000000"/>
                </a:solidFill>
                <a:latin typeface="Arial" charset="0"/>
                <a:ea typeface="ＭＳ Ｐゴシック" charset="0"/>
              </a:defRPr>
            </a:lvl7pPr>
            <a:lvl8pPr marL="3429000" indent="-228600" eaLnBrk="0" fontAlgn="base" hangingPunct="0">
              <a:spcBef>
                <a:spcPct val="0"/>
              </a:spcBef>
              <a:spcAft>
                <a:spcPct val="0"/>
              </a:spcAft>
              <a:defRPr sz="2800">
                <a:solidFill>
                  <a:srgbClr val="000000"/>
                </a:solidFill>
                <a:latin typeface="Arial" charset="0"/>
                <a:ea typeface="ＭＳ Ｐゴシック" charset="0"/>
              </a:defRPr>
            </a:lvl8pPr>
            <a:lvl9pPr marL="3886200" indent="-2286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solidFill>
                  <a:schemeClr val="tx1"/>
                </a:solidFill>
              </a:rPr>
              <a:t>If evolution is true</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eaLnBrk="1" hangingPunct="1">
              <a:defRPr/>
            </a:pPr>
            <a:r>
              <a:rPr lang="en-US">
                <a:cs typeface="+mj-cs"/>
              </a:rPr>
              <a:t>Natural Selection and Mutations</a:t>
            </a:r>
          </a:p>
        </p:txBody>
      </p:sp>
      <p:sp>
        <p:nvSpPr>
          <p:cNvPr id="306179" name="Text Box 3"/>
          <p:cNvSpPr txBox="1">
            <a:spLocks noChangeArrowheads="1"/>
          </p:cNvSpPr>
          <p:nvPr/>
        </p:nvSpPr>
        <p:spPr bwMode="auto">
          <a:xfrm>
            <a:off x="1009650" y="1047750"/>
            <a:ext cx="1162050" cy="5021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lnSpc>
                <a:spcPct val="150000"/>
              </a:lnSpc>
              <a:spcBef>
                <a:spcPct val="50000"/>
              </a:spcBef>
              <a:defRPr/>
            </a:pPr>
            <a:r>
              <a:rPr lang="en-US" sz="2400">
                <a:solidFill>
                  <a:schemeClr val="tx1"/>
                </a:solidFill>
                <a:cs typeface="+mn-cs"/>
              </a:rPr>
              <a:t>12000</a:t>
            </a:r>
          </a:p>
          <a:p>
            <a:pPr algn="r">
              <a:lnSpc>
                <a:spcPct val="150000"/>
              </a:lnSpc>
              <a:spcBef>
                <a:spcPct val="50000"/>
              </a:spcBef>
              <a:defRPr/>
            </a:pPr>
            <a:r>
              <a:rPr lang="en-US" sz="2400">
                <a:solidFill>
                  <a:schemeClr val="tx1"/>
                </a:solidFill>
                <a:cs typeface="+mn-cs"/>
              </a:rPr>
              <a:t>10000</a:t>
            </a:r>
          </a:p>
          <a:p>
            <a:pPr algn="r">
              <a:lnSpc>
                <a:spcPct val="150000"/>
              </a:lnSpc>
              <a:spcBef>
                <a:spcPct val="50000"/>
              </a:spcBef>
              <a:defRPr/>
            </a:pPr>
            <a:r>
              <a:rPr lang="en-US" sz="2400">
                <a:solidFill>
                  <a:schemeClr val="tx1"/>
                </a:solidFill>
                <a:cs typeface="+mn-cs"/>
              </a:rPr>
              <a:t>8000</a:t>
            </a:r>
          </a:p>
          <a:p>
            <a:pPr algn="r">
              <a:lnSpc>
                <a:spcPct val="150000"/>
              </a:lnSpc>
              <a:spcBef>
                <a:spcPct val="50000"/>
              </a:spcBef>
              <a:defRPr/>
            </a:pPr>
            <a:r>
              <a:rPr lang="en-US" sz="2400">
                <a:solidFill>
                  <a:schemeClr val="tx1"/>
                </a:solidFill>
                <a:cs typeface="+mn-cs"/>
              </a:rPr>
              <a:t>6000</a:t>
            </a:r>
          </a:p>
          <a:p>
            <a:pPr algn="r">
              <a:lnSpc>
                <a:spcPct val="150000"/>
              </a:lnSpc>
              <a:spcBef>
                <a:spcPct val="50000"/>
              </a:spcBef>
              <a:defRPr/>
            </a:pPr>
            <a:r>
              <a:rPr lang="en-US" sz="2400">
                <a:solidFill>
                  <a:schemeClr val="tx1"/>
                </a:solidFill>
                <a:cs typeface="+mn-cs"/>
              </a:rPr>
              <a:t>4000</a:t>
            </a:r>
          </a:p>
          <a:p>
            <a:pPr algn="r">
              <a:lnSpc>
                <a:spcPct val="150000"/>
              </a:lnSpc>
              <a:spcBef>
                <a:spcPct val="50000"/>
              </a:spcBef>
              <a:defRPr/>
            </a:pPr>
            <a:r>
              <a:rPr lang="en-US" sz="2400">
                <a:solidFill>
                  <a:schemeClr val="tx1"/>
                </a:solidFill>
                <a:cs typeface="+mn-cs"/>
              </a:rPr>
              <a:t>2000</a:t>
            </a:r>
          </a:p>
          <a:p>
            <a:pPr algn="r">
              <a:lnSpc>
                <a:spcPct val="150000"/>
              </a:lnSpc>
              <a:spcBef>
                <a:spcPct val="50000"/>
              </a:spcBef>
              <a:defRPr/>
            </a:pPr>
            <a:r>
              <a:rPr lang="en-US" sz="2400">
                <a:solidFill>
                  <a:schemeClr val="tx1"/>
                </a:solidFill>
                <a:cs typeface="+mn-cs"/>
              </a:rPr>
              <a:t>0</a:t>
            </a:r>
          </a:p>
        </p:txBody>
      </p:sp>
      <p:sp>
        <p:nvSpPr>
          <p:cNvPr id="306180" name="Rectangle 4"/>
          <p:cNvSpPr>
            <a:spLocks noChangeArrowheads="1"/>
          </p:cNvSpPr>
          <p:nvPr/>
        </p:nvSpPr>
        <p:spPr bwMode="auto">
          <a:xfrm>
            <a:off x="2266950" y="1352550"/>
            <a:ext cx="6534150" cy="4572000"/>
          </a:xfrm>
          <a:prstGeom prst="rect">
            <a:avLst/>
          </a:prstGeom>
          <a:noFill/>
          <a:ln w="28575">
            <a:solidFill>
              <a:schemeClr val="tx1"/>
            </a:solidFill>
            <a:miter lim="800000"/>
            <a:headEnd/>
            <a:tailEnd/>
          </a:ln>
          <a:effectLst>
            <a:prstShdw prst="shdw17" dist="17961" dir="2700000">
              <a:schemeClr val="tx1">
                <a:gamma/>
                <a:shade val="60000"/>
                <a:invGamma/>
                <a:alpha val="74998"/>
              </a:schemeClr>
            </a:prstShdw>
          </a:effectLst>
          <a:extLst>
            <a:ext uri="{909E8E84-426E-40dd-AFC4-6F175D3DCCD1}">
              <a14:hiddenFill xmlns:a14="http://schemas.microsoft.com/office/drawing/2010/main" xmlns="">
                <a:solidFill>
                  <a:srgbClr val="000000"/>
                </a:solidFill>
              </a14:hiddenFill>
            </a:ext>
          </a:extLst>
        </p:spPr>
        <p:txBody>
          <a:bodyPr wrap="none" anchor="ctr"/>
          <a:lstStyle/>
          <a:p>
            <a:pPr>
              <a:defRPr/>
            </a:pPr>
            <a:endParaRPr lang="en-US">
              <a:cs typeface="+mn-cs"/>
            </a:endParaRPr>
          </a:p>
        </p:txBody>
      </p:sp>
      <p:sp>
        <p:nvSpPr>
          <p:cNvPr id="306181" name="Text Box 5"/>
          <p:cNvSpPr txBox="1">
            <a:spLocks noChangeArrowheads="1"/>
          </p:cNvSpPr>
          <p:nvPr/>
        </p:nvSpPr>
        <p:spPr bwMode="auto">
          <a:xfrm>
            <a:off x="2038350" y="6000750"/>
            <a:ext cx="68770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tx1"/>
                </a:solidFill>
                <a:cs typeface="+mn-cs"/>
              </a:rPr>
              <a:t>1965  1970  1975  1980  1985  1990  1995  1999</a:t>
            </a:r>
          </a:p>
        </p:txBody>
      </p:sp>
      <p:grpSp>
        <p:nvGrpSpPr>
          <p:cNvPr id="104453" name="Group 6"/>
          <p:cNvGrpSpPr>
            <a:grpSpLocks/>
          </p:cNvGrpSpPr>
          <p:nvPr/>
        </p:nvGrpSpPr>
        <p:grpSpPr bwMode="auto">
          <a:xfrm>
            <a:off x="2273300" y="1828800"/>
            <a:ext cx="190500" cy="3670300"/>
            <a:chOff x="1216" y="1152"/>
            <a:chExt cx="120" cy="2312"/>
          </a:xfrm>
        </p:grpSpPr>
        <p:sp>
          <p:nvSpPr>
            <p:cNvPr id="306183" name="Line 7"/>
            <p:cNvSpPr>
              <a:spLocks noChangeShapeType="1"/>
            </p:cNvSpPr>
            <p:nvPr/>
          </p:nvSpPr>
          <p:spPr bwMode="auto">
            <a:xfrm>
              <a:off x="1216" y="1152"/>
              <a:ext cx="12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184" name="Line 8"/>
            <p:cNvSpPr>
              <a:spLocks noChangeShapeType="1"/>
            </p:cNvSpPr>
            <p:nvPr/>
          </p:nvSpPr>
          <p:spPr bwMode="auto">
            <a:xfrm>
              <a:off x="1216" y="1344"/>
              <a:ext cx="12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185" name="Line 9"/>
            <p:cNvSpPr>
              <a:spLocks noChangeShapeType="1"/>
            </p:cNvSpPr>
            <p:nvPr/>
          </p:nvSpPr>
          <p:spPr bwMode="auto">
            <a:xfrm>
              <a:off x="1216" y="1592"/>
              <a:ext cx="12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186" name="Line 10"/>
            <p:cNvSpPr>
              <a:spLocks noChangeShapeType="1"/>
            </p:cNvSpPr>
            <p:nvPr/>
          </p:nvSpPr>
          <p:spPr bwMode="auto">
            <a:xfrm>
              <a:off x="1216" y="1816"/>
              <a:ext cx="12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187" name="Line 11"/>
            <p:cNvSpPr>
              <a:spLocks noChangeShapeType="1"/>
            </p:cNvSpPr>
            <p:nvPr/>
          </p:nvSpPr>
          <p:spPr bwMode="auto">
            <a:xfrm>
              <a:off x="1216" y="2056"/>
              <a:ext cx="12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188" name="Line 12"/>
            <p:cNvSpPr>
              <a:spLocks noChangeShapeType="1"/>
            </p:cNvSpPr>
            <p:nvPr/>
          </p:nvSpPr>
          <p:spPr bwMode="auto">
            <a:xfrm>
              <a:off x="1216" y="2272"/>
              <a:ext cx="12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189" name="Line 13"/>
            <p:cNvSpPr>
              <a:spLocks noChangeShapeType="1"/>
            </p:cNvSpPr>
            <p:nvPr/>
          </p:nvSpPr>
          <p:spPr bwMode="auto">
            <a:xfrm>
              <a:off x="1216" y="2512"/>
              <a:ext cx="12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190" name="Line 14"/>
            <p:cNvSpPr>
              <a:spLocks noChangeShapeType="1"/>
            </p:cNvSpPr>
            <p:nvPr/>
          </p:nvSpPr>
          <p:spPr bwMode="auto">
            <a:xfrm>
              <a:off x="1216" y="2736"/>
              <a:ext cx="12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191" name="Line 15"/>
            <p:cNvSpPr>
              <a:spLocks noChangeShapeType="1"/>
            </p:cNvSpPr>
            <p:nvPr/>
          </p:nvSpPr>
          <p:spPr bwMode="auto">
            <a:xfrm>
              <a:off x="1216" y="2960"/>
              <a:ext cx="12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192" name="Line 16"/>
            <p:cNvSpPr>
              <a:spLocks noChangeShapeType="1"/>
            </p:cNvSpPr>
            <p:nvPr/>
          </p:nvSpPr>
          <p:spPr bwMode="auto">
            <a:xfrm>
              <a:off x="1216" y="3208"/>
              <a:ext cx="12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193" name="Line 17"/>
            <p:cNvSpPr>
              <a:spLocks noChangeShapeType="1"/>
            </p:cNvSpPr>
            <p:nvPr/>
          </p:nvSpPr>
          <p:spPr bwMode="auto">
            <a:xfrm>
              <a:off x="1216" y="3464"/>
              <a:ext cx="12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104454" name="Group 18"/>
          <p:cNvGrpSpPr>
            <a:grpSpLocks/>
          </p:cNvGrpSpPr>
          <p:nvPr/>
        </p:nvGrpSpPr>
        <p:grpSpPr bwMode="auto">
          <a:xfrm>
            <a:off x="3340100" y="5753100"/>
            <a:ext cx="4254500" cy="152400"/>
            <a:chOff x="1888" y="3624"/>
            <a:chExt cx="2680" cy="96"/>
          </a:xfrm>
        </p:grpSpPr>
        <p:sp>
          <p:nvSpPr>
            <p:cNvPr id="306195" name="Line 19"/>
            <p:cNvSpPr>
              <a:spLocks noChangeShapeType="1"/>
            </p:cNvSpPr>
            <p:nvPr/>
          </p:nvSpPr>
          <p:spPr bwMode="auto">
            <a:xfrm flipV="1">
              <a:off x="1888" y="3624"/>
              <a:ext cx="0" cy="96"/>
            </a:xfrm>
            <a:prstGeom prst="line">
              <a:avLst/>
            </a:prstGeom>
            <a:noFill/>
            <a:ln w="3810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196" name="Line 20"/>
            <p:cNvSpPr>
              <a:spLocks noChangeShapeType="1"/>
            </p:cNvSpPr>
            <p:nvPr/>
          </p:nvSpPr>
          <p:spPr bwMode="auto">
            <a:xfrm flipV="1">
              <a:off x="2424" y="3624"/>
              <a:ext cx="0" cy="96"/>
            </a:xfrm>
            <a:prstGeom prst="line">
              <a:avLst/>
            </a:prstGeom>
            <a:noFill/>
            <a:ln w="3810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197" name="Line 21"/>
            <p:cNvSpPr>
              <a:spLocks noChangeShapeType="1"/>
            </p:cNvSpPr>
            <p:nvPr/>
          </p:nvSpPr>
          <p:spPr bwMode="auto">
            <a:xfrm flipV="1">
              <a:off x="2960" y="3624"/>
              <a:ext cx="0" cy="96"/>
            </a:xfrm>
            <a:prstGeom prst="line">
              <a:avLst/>
            </a:prstGeom>
            <a:noFill/>
            <a:ln w="3810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198" name="Line 22"/>
            <p:cNvSpPr>
              <a:spLocks noChangeShapeType="1"/>
            </p:cNvSpPr>
            <p:nvPr/>
          </p:nvSpPr>
          <p:spPr bwMode="auto">
            <a:xfrm flipV="1">
              <a:off x="3488" y="3624"/>
              <a:ext cx="0" cy="96"/>
            </a:xfrm>
            <a:prstGeom prst="line">
              <a:avLst/>
            </a:prstGeom>
            <a:noFill/>
            <a:ln w="3810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199" name="Line 23"/>
            <p:cNvSpPr>
              <a:spLocks noChangeShapeType="1"/>
            </p:cNvSpPr>
            <p:nvPr/>
          </p:nvSpPr>
          <p:spPr bwMode="auto">
            <a:xfrm flipV="1">
              <a:off x="4024" y="3624"/>
              <a:ext cx="0" cy="96"/>
            </a:xfrm>
            <a:prstGeom prst="line">
              <a:avLst/>
            </a:prstGeom>
            <a:noFill/>
            <a:ln w="3810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200" name="Line 24"/>
            <p:cNvSpPr>
              <a:spLocks noChangeShapeType="1"/>
            </p:cNvSpPr>
            <p:nvPr/>
          </p:nvSpPr>
          <p:spPr bwMode="auto">
            <a:xfrm flipV="1">
              <a:off x="4568" y="3624"/>
              <a:ext cx="0" cy="96"/>
            </a:xfrm>
            <a:prstGeom prst="line">
              <a:avLst/>
            </a:prstGeom>
            <a:noFill/>
            <a:ln w="3810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306201" name="Line 25"/>
          <p:cNvSpPr>
            <a:spLocks noChangeShapeType="1"/>
          </p:cNvSpPr>
          <p:nvPr/>
        </p:nvSpPr>
        <p:spPr bwMode="auto">
          <a:xfrm flipV="1">
            <a:off x="8240713" y="5734050"/>
            <a:ext cx="0" cy="158750"/>
          </a:xfrm>
          <a:prstGeom prst="line">
            <a:avLst/>
          </a:prstGeom>
          <a:noFill/>
          <a:ln w="3810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202" name="Text Box 26"/>
          <p:cNvSpPr txBox="1">
            <a:spLocks noChangeArrowheads="1"/>
          </p:cNvSpPr>
          <p:nvPr/>
        </p:nvSpPr>
        <p:spPr bwMode="auto">
          <a:xfrm rot="-5400000">
            <a:off x="-486568" y="3267868"/>
            <a:ext cx="2381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chemeClr val="tx1"/>
                </a:solidFill>
                <a:cs typeface="+mn-cs"/>
              </a:rPr>
              <a:t>MIM Entries</a:t>
            </a:r>
          </a:p>
        </p:txBody>
      </p:sp>
      <p:sp>
        <p:nvSpPr>
          <p:cNvPr id="104457" name="Text Box 27"/>
          <p:cNvSpPr txBox="1">
            <a:spLocks noChangeArrowheads="1"/>
          </p:cNvSpPr>
          <p:nvPr/>
        </p:nvSpPr>
        <p:spPr bwMode="auto">
          <a:xfrm>
            <a:off x="2562225" y="1430338"/>
            <a:ext cx="4054475" cy="1919287"/>
          </a:xfrm>
          <a:prstGeom prst="rect">
            <a:avLst/>
          </a:prstGeom>
          <a:gradFill rotWithShape="1">
            <a:gsLst>
              <a:gs pos="0">
                <a:srgbClr val="FFFFFF"/>
              </a:gs>
              <a:gs pos="100000">
                <a:srgbClr val="A1C0FF"/>
              </a:gs>
            </a:gsLst>
            <a:path path="shape">
              <a:fillToRect l="50000" t="50000" r="50000" b="50000"/>
            </a:path>
          </a:gradFill>
          <a:ln w="2857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742950" indent="-285750" eaLnBrk="0" hangingPunct="0">
              <a:defRPr sz="2800">
                <a:solidFill>
                  <a:srgbClr val="000000"/>
                </a:solidFill>
                <a:latin typeface="Arial" charset="0"/>
                <a:ea typeface="ＭＳ Ｐゴシック" charset="0"/>
              </a:defRPr>
            </a:lvl2pPr>
            <a:lvl3pPr marL="1143000" indent="-228600" eaLnBrk="0" hangingPunct="0">
              <a:defRPr sz="2800">
                <a:solidFill>
                  <a:srgbClr val="000000"/>
                </a:solidFill>
                <a:latin typeface="Arial" charset="0"/>
                <a:ea typeface="ＭＳ Ｐゴシック" charset="0"/>
              </a:defRPr>
            </a:lvl3pPr>
            <a:lvl4pPr marL="1600200" indent="-228600" eaLnBrk="0" hangingPunct="0">
              <a:defRPr sz="2800">
                <a:solidFill>
                  <a:srgbClr val="000000"/>
                </a:solidFill>
                <a:latin typeface="Arial" charset="0"/>
                <a:ea typeface="ＭＳ Ｐゴシック" charset="0"/>
              </a:defRPr>
            </a:lvl4pPr>
            <a:lvl5pPr marL="2057400" indent="-228600" eaLnBrk="0" hangingPunct="0">
              <a:defRPr sz="2800">
                <a:solidFill>
                  <a:srgbClr val="000000"/>
                </a:solidFill>
                <a:latin typeface="Arial" charset="0"/>
                <a:ea typeface="ＭＳ Ｐゴシック" charset="0"/>
              </a:defRPr>
            </a:lvl5pPr>
            <a:lvl6pPr marL="2514600" indent="-228600" eaLnBrk="0" fontAlgn="base" hangingPunct="0">
              <a:spcBef>
                <a:spcPct val="0"/>
              </a:spcBef>
              <a:spcAft>
                <a:spcPct val="0"/>
              </a:spcAft>
              <a:defRPr sz="2800">
                <a:solidFill>
                  <a:srgbClr val="000000"/>
                </a:solidFill>
                <a:latin typeface="Arial" charset="0"/>
                <a:ea typeface="ＭＳ Ｐゴシック" charset="0"/>
              </a:defRPr>
            </a:lvl6pPr>
            <a:lvl7pPr marL="2971800" indent="-228600" eaLnBrk="0" fontAlgn="base" hangingPunct="0">
              <a:spcBef>
                <a:spcPct val="0"/>
              </a:spcBef>
              <a:spcAft>
                <a:spcPct val="0"/>
              </a:spcAft>
              <a:defRPr sz="2800">
                <a:solidFill>
                  <a:srgbClr val="000000"/>
                </a:solidFill>
                <a:latin typeface="Arial" charset="0"/>
                <a:ea typeface="ＭＳ Ｐゴシック" charset="0"/>
              </a:defRPr>
            </a:lvl7pPr>
            <a:lvl8pPr marL="3429000" indent="-228600" eaLnBrk="0" fontAlgn="base" hangingPunct="0">
              <a:spcBef>
                <a:spcPct val="0"/>
              </a:spcBef>
              <a:spcAft>
                <a:spcPct val="0"/>
              </a:spcAft>
              <a:defRPr sz="2800">
                <a:solidFill>
                  <a:srgbClr val="000000"/>
                </a:solidFill>
                <a:latin typeface="Arial" charset="0"/>
                <a:ea typeface="ＭＳ Ｐゴシック" charset="0"/>
              </a:defRPr>
            </a:lvl8pPr>
            <a:lvl9pPr marL="3886200" indent="-2286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lnSpc>
                <a:spcPct val="90000"/>
              </a:lnSpc>
              <a:spcBef>
                <a:spcPct val="50000"/>
              </a:spcBef>
            </a:pPr>
            <a:r>
              <a:rPr lang="en-US" sz="3600">
                <a:solidFill>
                  <a:schemeClr val="tx1"/>
                </a:solidFill>
              </a:rPr>
              <a:t>Mendelian Inheritance in Man</a:t>
            </a:r>
          </a:p>
          <a:p>
            <a:pPr algn="ctr" eaLnBrk="1" hangingPunct="1">
              <a:lnSpc>
                <a:spcPct val="90000"/>
              </a:lnSpc>
              <a:spcBef>
                <a:spcPct val="10000"/>
              </a:spcBef>
            </a:pPr>
            <a:r>
              <a:rPr kumimoji="1" lang="en-US">
                <a:solidFill>
                  <a:schemeClr val="tx1"/>
                </a:solidFill>
              </a:rPr>
              <a:t>encyclopedia of human genes and disorders</a:t>
            </a:r>
          </a:p>
        </p:txBody>
      </p:sp>
      <p:sp>
        <p:nvSpPr>
          <p:cNvPr id="306204" name="Text Box 28"/>
          <p:cNvSpPr txBox="1">
            <a:spLocks noChangeArrowheads="1"/>
          </p:cNvSpPr>
          <p:nvPr/>
        </p:nvSpPr>
        <p:spPr bwMode="auto">
          <a:xfrm>
            <a:off x="4995863" y="4572000"/>
            <a:ext cx="342423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b="1">
                <a:solidFill>
                  <a:schemeClr val="tx1"/>
                </a:solidFill>
                <a:cs typeface="+mn-cs"/>
              </a:rPr>
              <a:t>Observed data</a:t>
            </a:r>
          </a:p>
        </p:txBody>
      </p:sp>
      <p:grpSp>
        <p:nvGrpSpPr>
          <p:cNvPr id="104459" name="Group 30"/>
          <p:cNvGrpSpPr>
            <a:grpSpLocks/>
          </p:cNvGrpSpPr>
          <p:nvPr/>
        </p:nvGrpSpPr>
        <p:grpSpPr bwMode="auto">
          <a:xfrm>
            <a:off x="2457450" y="1663700"/>
            <a:ext cx="5868988" cy="3686175"/>
            <a:chOff x="1548" y="1048"/>
            <a:chExt cx="3697" cy="2322"/>
          </a:xfrm>
        </p:grpSpPr>
        <p:grpSp>
          <p:nvGrpSpPr>
            <p:cNvPr id="104460" name="Group 31"/>
            <p:cNvGrpSpPr>
              <a:grpSpLocks/>
            </p:cNvGrpSpPr>
            <p:nvPr/>
          </p:nvGrpSpPr>
          <p:grpSpPr bwMode="auto">
            <a:xfrm>
              <a:off x="1600" y="1088"/>
              <a:ext cx="3621" cy="2240"/>
              <a:chOff x="1600" y="1088"/>
              <a:chExt cx="3621" cy="2240"/>
            </a:xfrm>
          </p:grpSpPr>
          <p:sp>
            <p:nvSpPr>
              <p:cNvPr id="306208" name="Line 32"/>
              <p:cNvSpPr>
                <a:spLocks noChangeShapeType="1"/>
              </p:cNvSpPr>
              <p:nvPr/>
            </p:nvSpPr>
            <p:spPr bwMode="auto">
              <a:xfrm flipV="1">
                <a:off x="1600" y="3072"/>
                <a:ext cx="475" cy="256"/>
              </a:xfrm>
              <a:prstGeom prst="line">
                <a:avLst/>
              </a:prstGeom>
              <a:noFill/>
              <a:ln w="7620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209" name="Line 33"/>
              <p:cNvSpPr>
                <a:spLocks noChangeShapeType="1"/>
              </p:cNvSpPr>
              <p:nvPr/>
            </p:nvSpPr>
            <p:spPr bwMode="auto">
              <a:xfrm flipV="1">
                <a:off x="2103" y="2807"/>
                <a:ext cx="521" cy="247"/>
              </a:xfrm>
              <a:prstGeom prst="line">
                <a:avLst/>
              </a:prstGeom>
              <a:noFill/>
              <a:ln w="7620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210" name="Line 34"/>
              <p:cNvSpPr>
                <a:spLocks noChangeShapeType="1"/>
              </p:cNvSpPr>
              <p:nvPr/>
            </p:nvSpPr>
            <p:spPr bwMode="auto">
              <a:xfrm flipV="1">
                <a:off x="2661" y="2615"/>
                <a:ext cx="521" cy="192"/>
              </a:xfrm>
              <a:prstGeom prst="line">
                <a:avLst/>
              </a:prstGeom>
              <a:noFill/>
              <a:ln w="7620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211" name="Line 35"/>
              <p:cNvSpPr>
                <a:spLocks noChangeShapeType="1"/>
              </p:cNvSpPr>
              <p:nvPr/>
            </p:nvSpPr>
            <p:spPr bwMode="auto">
              <a:xfrm flipV="1">
                <a:off x="3191" y="2359"/>
                <a:ext cx="494" cy="265"/>
              </a:xfrm>
              <a:prstGeom prst="line">
                <a:avLst/>
              </a:prstGeom>
              <a:noFill/>
              <a:ln w="7620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212" name="Line 36"/>
              <p:cNvSpPr>
                <a:spLocks noChangeShapeType="1"/>
              </p:cNvSpPr>
              <p:nvPr/>
            </p:nvSpPr>
            <p:spPr bwMode="auto">
              <a:xfrm flipV="1">
                <a:off x="3703" y="2130"/>
                <a:ext cx="539" cy="211"/>
              </a:xfrm>
              <a:prstGeom prst="line">
                <a:avLst/>
              </a:prstGeom>
              <a:noFill/>
              <a:ln w="7620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213" name="Line 37"/>
              <p:cNvSpPr>
                <a:spLocks noChangeShapeType="1"/>
              </p:cNvSpPr>
              <p:nvPr/>
            </p:nvSpPr>
            <p:spPr bwMode="auto">
              <a:xfrm flipV="1">
                <a:off x="4251" y="1701"/>
                <a:ext cx="512" cy="429"/>
              </a:xfrm>
              <a:prstGeom prst="line">
                <a:avLst/>
              </a:prstGeom>
              <a:noFill/>
              <a:ln w="7620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6214" name="Line 38"/>
              <p:cNvSpPr>
                <a:spLocks noChangeShapeType="1"/>
              </p:cNvSpPr>
              <p:nvPr/>
            </p:nvSpPr>
            <p:spPr bwMode="auto">
              <a:xfrm flipV="1">
                <a:off x="4763" y="1088"/>
                <a:ext cx="458" cy="594"/>
              </a:xfrm>
              <a:prstGeom prst="line">
                <a:avLst/>
              </a:prstGeom>
              <a:noFill/>
              <a:ln w="76200">
                <a:solidFill>
                  <a:srgbClr val="00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306215" name="Rectangle 39"/>
            <p:cNvSpPr>
              <a:spLocks noChangeArrowheads="1"/>
            </p:cNvSpPr>
            <p:nvPr/>
          </p:nvSpPr>
          <p:spPr bwMode="auto">
            <a:xfrm>
              <a:off x="1548" y="3286"/>
              <a:ext cx="72" cy="84"/>
            </a:xfrm>
            <a:prstGeom prst="rect">
              <a:avLst/>
            </a:prstGeom>
            <a:solidFill>
              <a:schemeClr val="accent1"/>
            </a:solidFill>
            <a:ln w="762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6216" name="Rectangle 40"/>
            <p:cNvSpPr>
              <a:spLocks noChangeArrowheads="1"/>
            </p:cNvSpPr>
            <p:nvPr/>
          </p:nvSpPr>
          <p:spPr bwMode="auto">
            <a:xfrm>
              <a:off x="2036" y="3027"/>
              <a:ext cx="72" cy="84"/>
            </a:xfrm>
            <a:prstGeom prst="rect">
              <a:avLst/>
            </a:prstGeom>
            <a:solidFill>
              <a:schemeClr val="accent1"/>
            </a:solidFill>
            <a:ln w="762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6217" name="Rectangle 41"/>
            <p:cNvSpPr>
              <a:spLocks noChangeArrowheads="1"/>
            </p:cNvSpPr>
            <p:nvPr/>
          </p:nvSpPr>
          <p:spPr bwMode="auto">
            <a:xfrm>
              <a:off x="2604" y="2765"/>
              <a:ext cx="72" cy="84"/>
            </a:xfrm>
            <a:prstGeom prst="rect">
              <a:avLst/>
            </a:prstGeom>
            <a:solidFill>
              <a:schemeClr val="accent1"/>
            </a:solidFill>
            <a:ln w="762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6218" name="Rectangle 42"/>
            <p:cNvSpPr>
              <a:spLocks noChangeArrowheads="1"/>
            </p:cNvSpPr>
            <p:nvPr/>
          </p:nvSpPr>
          <p:spPr bwMode="auto">
            <a:xfrm>
              <a:off x="3138" y="2584"/>
              <a:ext cx="72" cy="84"/>
            </a:xfrm>
            <a:prstGeom prst="rect">
              <a:avLst/>
            </a:prstGeom>
            <a:solidFill>
              <a:schemeClr val="accent1"/>
            </a:solidFill>
            <a:ln w="762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6219" name="Rectangle 43"/>
            <p:cNvSpPr>
              <a:spLocks noChangeArrowheads="1"/>
            </p:cNvSpPr>
            <p:nvPr/>
          </p:nvSpPr>
          <p:spPr bwMode="auto">
            <a:xfrm>
              <a:off x="3652" y="2311"/>
              <a:ext cx="72" cy="84"/>
            </a:xfrm>
            <a:prstGeom prst="rect">
              <a:avLst/>
            </a:prstGeom>
            <a:solidFill>
              <a:schemeClr val="accent1"/>
            </a:solidFill>
            <a:ln w="762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6220" name="Rectangle 44"/>
            <p:cNvSpPr>
              <a:spLocks noChangeArrowheads="1"/>
            </p:cNvSpPr>
            <p:nvPr/>
          </p:nvSpPr>
          <p:spPr bwMode="auto">
            <a:xfrm>
              <a:off x="4199" y="2091"/>
              <a:ext cx="72" cy="84"/>
            </a:xfrm>
            <a:prstGeom prst="rect">
              <a:avLst/>
            </a:prstGeom>
            <a:solidFill>
              <a:schemeClr val="accent1"/>
            </a:solidFill>
            <a:ln w="762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6221" name="Rectangle 45"/>
            <p:cNvSpPr>
              <a:spLocks noChangeArrowheads="1"/>
            </p:cNvSpPr>
            <p:nvPr/>
          </p:nvSpPr>
          <p:spPr bwMode="auto">
            <a:xfrm>
              <a:off x="4725" y="1652"/>
              <a:ext cx="72" cy="84"/>
            </a:xfrm>
            <a:prstGeom prst="rect">
              <a:avLst/>
            </a:prstGeom>
            <a:solidFill>
              <a:schemeClr val="accent1"/>
            </a:solidFill>
            <a:ln w="762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6222" name="Rectangle 46"/>
            <p:cNvSpPr>
              <a:spLocks noChangeArrowheads="1"/>
            </p:cNvSpPr>
            <p:nvPr/>
          </p:nvSpPr>
          <p:spPr bwMode="auto">
            <a:xfrm>
              <a:off x="5173" y="1048"/>
              <a:ext cx="72" cy="84"/>
            </a:xfrm>
            <a:prstGeom prst="rect">
              <a:avLst/>
            </a:prstGeom>
            <a:solidFill>
              <a:schemeClr val="accent1"/>
            </a:solidFill>
            <a:ln w="762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a:cs typeface="+mj-cs"/>
              </a:rPr>
              <a:t>Natural Selection</a:t>
            </a:r>
          </a:p>
        </p:txBody>
      </p:sp>
      <p:sp>
        <p:nvSpPr>
          <p:cNvPr id="86019" name="Rectangle 3"/>
          <p:cNvSpPr>
            <a:spLocks noGrp="1" noChangeArrowheads="1"/>
          </p:cNvSpPr>
          <p:nvPr>
            <p:ph type="body" idx="1"/>
          </p:nvPr>
        </p:nvSpPr>
        <p:spPr>
          <a:xfrm>
            <a:off x="415925" y="3003550"/>
            <a:ext cx="8447088" cy="2636838"/>
          </a:xfrm>
        </p:spPr>
        <p:txBody>
          <a:bodyPr/>
          <a:lstStyle/>
          <a:p>
            <a:pPr marL="0" indent="0" eaLnBrk="1" hangingPunct="1">
              <a:buFont typeface="Wingdings" charset="0"/>
              <a:buNone/>
              <a:defRPr/>
            </a:pPr>
            <a:r>
              <a:rPr lang="ja-JP" altLang="en-US" sz="3600">
                <a:solidFill>
                  <a:schemeClr val="tx1"/>
                </a:solidFill>
                <a:latin typeface="Arial"/>
                <a:cs typeface="+mn-cs"/>
              </a:rPr>
              <a:t>“</a:t>
            </a:r>
            <a:r>
              <a:rPr lang="en-US" sz="3600">
                <a:solidFill>
                  <a:schemeClr val="tx1"/>
                </a:solidFill>
                <a:cs typeface="+mn-cs"/>
              </a:rPr>
              <a:t>I would therefore argue that the very concept of natural selection as defined by the neo-Darwinist is fundamentally flawed….</a:t>
            </a:r>
            <a:r>
              <a:rPr lang="ja-JP" altLang="en-US" sz="3600">
                <a:solidFill>
                  <a:schemeClr val="tx1"/>
                </a:solidFill>
                <a:latin typeface="Arial"/>
                <a:cs typeface="+mn-cs"/>
              </a:rPr>
              <a:t>”</a:t>
            </a:r>
            <a:endParaRPr lang="en-US" sz="3600">
              <a:solidFill>
                <a:schemeClr val="tx1"/>
              </a:solidFill>
              <a:cs typeface="+mn-cs"/>
            </a:endParaRPr>
          </a:p>
        </p:txBody>
      </p:sp>
      <p:sp>
        <p:nvSpPr>
          <p:cNvPr id="86020" name="Text Box 4"/>
          <p:cNvSpPr txBox="1">
            <a:spLocks noChangeArrowheads="1"/>
          </p:cNvSpPr>
          <p:nvPr/>
        </p:nvSpPr>
        <p:spPr bwMode="auto">
          <a:xfrm>
            <a:off x="517525" y="1211263"/>
            <a:ext cx="7915275" cy="137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chemeClr val="tx1"/>
                </a:solidFill>
                <a:cs typeface="+mn-cs"/>
              </a:rPr>
              <a:t>Neil Broom, </a:t>
            </a:r>
            <a:r>
              <a:rPr lang="en-US" i="1">
                <a:solidFill>
                  <a:schemeClr val="tx1"/>
                </a:solidFill>
                <a:cs typeface="+mn-cs"/>
              </a:rPr>
              <a:t>How Blind Is the Watchmaker</a:t>
            </a:r>
            <a:r>
              <a:rPr lang="en-US">
                <a:solidFill>
                  <a:schemeClr val="tx1"/>
                </a:solidFill>
                <a:cs typeface="+mn-cs"/>
              </a:rPr>
              <a:t>, 2001, p. 165. (Ph.D. Chemical and Materials Engineering)</a:t>
            </a:r>
            <a:endParaRPr lang="en-US" i="1">
              <a:solidFill>
                <a:schemeClr val="tx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dissolve">
                                      <p:cBhvr>
                                        <p:cTn id="7" dur="500"/>
                                        <p:tgtEl>
                                          <p:spTgt spid="8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Effect transition="in" filter="fade">
                                      <p:cBhvr>
                                        <p:cTn id="12" dur="500"/>
                                        <p:tgtEl>
                                          <p:spTgt spid="86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P spid="860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pPr eaLnBrk="1" hangingPunct="1">
              <a:defRPr/>
            </a:pPr>
            <a:r>
              <a:rPr lang="en-US">
                <a:cs typeface="+mj-cs"/>
              </a:rPr>
              <a:t>Piltdown Man</a:t>
            </a:r>
          </a:p>
        </p:txBody>
      </p:sp>
      <p:pic>
        <p:nvPicPr>
          <p:cNvPr id="382980" name="Picture 4" descr="Piltdown"/>
          <p:cNvPicPr>
            <a:picLocks noGrp="1" noChangeAspect="1" noChangeArrowheads="1"/>
          </p:cNvPicPr>
          <p:nvPr>
            <p:ph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4213225" y="2106613"/>
            <a:ext cx="4702175" cy="3649662"/>
          </a:xfrm>
          <a:ln w="38100">
            <a:solidFill>
              <a:schemeClr val="accent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382981" name="Picture 5" descr="Piltdown jaw"/>
          <p:cNvPicPr>
            <a:picLocks noGrp="1" noChangeAspect="1" noChangeArrowheads="1"/>
          </p:cNvPicPr>
          <p:nvPr>
            <p:ph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269875" y="2371725"/>
            <a:ext cx="3741738" cy="2984500"/>
          </a:xfrm>
          <a:ln w="38100">
            <a:solidFill>
              <a:schemeClr val="accent2"/>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pSp>
        <p:nvGrpSpPr>
          <p:cNvPr id="382985" name="Group 9"/>
          <p:cNvGrpSpPr>
            <a:grpSpLocks/>
          </p:cNvGrpSpPr>
          <p:nvPr/>
        </p:nvGrpSpPr>
        <p:grpSpPr bwMode="auto">
          <a:xfrm>
            <a:off x="2525713" y="1292225"/>
            <a:ext cx="2800350" cy="2771775"/>
            <a:chOff x="1591" y="814"/>
            <a:chExt cx="1764" cy="1746"/>
          </a:xfrm>
        </p:grpSpPr>
        <p:sp>
          <p:nvSpPr>
            <p:cNvPr id="382982" name="Line 6"/>
            <p:cNvSpPr>
              <a:spLocks noChangeShapeType="1"/>
            </p:cNvSpPr>
            <p:nvPr/>
          </p:nvSpPr>
          <p:spPr bwMode="auto">
            <a:xfrm>
              <a:off x="2533" y="814"/>
              <a:ext cx="822" cy="1225"/>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2983" name="Line 7"/>
            <p:cNvSpPr>
              <a:spLocks noChangeShapeType="1"/>
            </p:cNvSpPr>
            <p:nvPr/>
          </p:nvSpPr>
          <p:spPr bwMode="auto">
            <a:xfrm flipH="1">
              <a:off x="1975" y="914"/>
              <a:ext cx="329" cy="1646"/>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2984" name="Line 8"/>
            <p:cNvSpPr>
              <a:spLocks noChangeShapeType="1"/>
            </p:cNvSpPr>
            <p:nvPr/>
          </p:nvSpPr>
          <p:spPr bwMode="auto">
            <a:xfrm flipH="1">
              <a:off x="1591" y="960"/>
              <a:ext cx="329" cy="878"/>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382987" name="Text Box 11"/>
          <p:cNvSpPr txBox="1">
            <a:spLocks noChangeArrowheads="1"/>
          </p:cNvSpPr>
          <p:nvPr/>
        </p:nvSpPr>
        <p:spPr bwMode="auto">
          <a:xfrm>
            <a:off x="4206875" y="5794375"/>
            <a:ext cx="4716463"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a:cs typeface="+mn-cs"/>
              </a:rPr>
              <a:t>Segment of human skull</a:t>
            </a:r>
          </a:p>
        </p:txBody>
      </p:sp>
      <p:sp>
        <p:nvSpPr>
          <p:cNvPr id="382988" name="Text Box 12"/>
          <p:cNvSpPr txBox="1">
            <a:spLocks noChangeArrowheads="1"/>
          </p:cNvSpPr>
          <p:nvPr/>
        </p:nvSpPr>
        <p:spPr bwMode="auto">
          <a:xfrm>
            <a:off x="276225" y="5343525"/>
            <a:ext cx="3729038"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a:cs typeface="+mn-cs"/>
              </a:rPr>
              <a:t>Segment of lower ape-like jaw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82985"/>
                                        </p:tgtEl>
                                        <p:attrNameLst>
                                          <p:attrName>style.visibility</p:attrName>
                                        </p:attrNameLst>
                                      </p:cBhvr>
                                      <p:to>
                                        <p:strVal val="visible"/>
                                      </p:to>
                                    </p:set>
                                    <p:animEffect transition="in" filter="wipe(up)">
                                      <p:cBhvr>
                                        <p:cTn id="7" dur="500"/>
                                        <p:tgtEl>
                                          <p:spTgt spid="382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a:cs typeface="+mj-cs"/>
              </a:rPr>
              <a:t>Human Variation</a:t>
            </a:r>
          </a:p>
        </p:txBody>
      </p:sp>
      <p:sp>
        <p:nvSpPr>
          <p:cNvPr id="91139" name="Rectangle 3"/>
          <p:cNvSpPr>
            <a:spLocks noGrp="1" noChangeArrowheads="1"/>
          </p:cNvSpPr>
          <p:nvPr>
            <p:ph type="body" idx="1"/>
          </p:nvPr>
        </p:nvSpPr>
        <p:spPr>
          <a:xfrm>
            <a:off x="487363" y="1479550"/>
            <a:ext cx="4451350" cy="3382963"/>
          </a:xfrm>
        </p:spPr>
        <p:txBody>
          <a:bodyPr/>
          <a:lstStyle/>
          <a:p>
            <a:pPr eaLnBrk="1" hangingPunct="1">
              <a:defRPr/>
            </a:pPr>
            <a:r>
              <a:rPr lang="en-US">
                <a:cs typeface="+mn-cs"/>
              </a:rPr>
              <a:t>Watusi</a:t>
            </a:r>
          </a:p>
          <a:p>
            <a:pPr eaLnBrk="1" hangingPunct="1">
              <a:defRPr/>
            </a:pPr>
            <a:r>
              <a:rPr lang="en-US">
                <a:cs typeface="+mn-cs"/>
              </a:rPr>
              <a:t>Pygmy</a:t>
            </a:r>
          </a:p>
          <a:p>
            <a:pPr eaLnBrk="1" hangingPunct="1">
              <a:defRPr/>
            </a:pPr>
            <a:r>
              <a:rPr lang="en-US">
                <a:cs typeface="+mn-cs"/>
              </a:rPr>
              <a:t>Dwarfism</a:t>
            </a:r>
          </a:p>
          <a:p>
            <a:pPr eaLnBrk="1" hangingPunct="1">
              <a:defRPr/>
            </a:pPr>
            <a:r>
              <a:rPr lang="en-US">
                <a:cs typeface="+mn-cs"/>
              </a:rPr>
              <a:t>Basketball players</a:t>
            </a:r>
          </a:p>
          <a:p>
            <a:pPr eaLnBrk="1" hangingPunct="1">
              <a:defRPr/>
            </a:pPr>
            <a:r>
              <a:rPr lang="en-US">
                <a:cs typeface="+mn-cs"/>
              </a:rPr>
              <a:t>Eskimo (Inuit)</a:t>
            </a:r>
          </a:p>
        </p:txBody>
      </p:sp>
      <p:grpSp>
        <p:nvGrpSpPr>
          <p:cNvPr id="91147" name="Group 11"/>
          <p:cNvGrpSpPr>
            <a:grpSpLocks/>
          </p:cNvGrpSpPr>
          <p:nvPr/>
        </p:nvGrpSpPr>
        <p:grpSpPr bwMode="auto">
          <a:xfrm>
            <a:off x="4972050" y="1584325"/>
            <a:ext cx="2057400" cy="2935288"/>
            <a:chOff x="3132" y="1288"/>
            <a:chExt cx="1296" cy="1849"/>
          </a:xfrm>
        </p:grpSpPr>
        <p:sp>
          <p:nvSpPr>
            <p:cNvPr id="91141" name="Text Box 5"/>
            <p:cNvSpPr txBox="1">
              <a:spLocks noChangeArrowheads="1"/>
            </p:cNvSpPr>
            <p:nvPr/>
          </p:nvSpPr>
          <p:spPr bwMode="auto">
            <a:xfrm>
              <a:off x="3132" y="2580"/>
              <a:ext cx="1296" cy="5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400">
                  <a:solidFill>
                    <a:schemeClr val="tx1"/>
                  </a:solidFill>
                  <a:cs typeface="Times New Roman" charset="0"/>
                </a:rPr>
                <a:t>Billy Barty   </a:t>
              </a:r>
              <a:r>
                <a:rPr lang="en-US">
                  <a:solidFill>
                    <a:schemeClr val="tx1"/>
                  </a:solidFill>
                  <a:cs typeface="Times New Roman" charset="0"/>
                </a:rPr>
                <a:t>3-foot-9</a:t>
              </a:r>
              <a:r>
                <a:rPr lang="en-US">
                  <a:solidFill>
                    <a:srgbClr val="FFFFFF"/>
                  </a:solidFill>
                  <a:cs typeface="Times New Roman" charset="0"/>
                </a:rPr>
                <a:t> </a:t>
              </a:r>
            </a:p>
          </p:txBody>
        </p:sp>
        <p:pic>
          <p:nvPicPr>
            <p:cNvPr id="106505" name="Picture 6" descr="Phot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03" y="1288"/>
              <a:ext cx="949" cy="1264"/>
            </a:xfrm>
            <a:prstGeom prst="rect">
              <a:avLst/>
            </a:prstGeom>
            <a:noFill/>
            <a:ln w="28575">
              <a:solidFill>
                <a:srgbClr val="0033CC"/>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91148" name="Group 12"/>
          <p:cNvGrpSpPr>
            <a:grpSpLocks/>
          </p:cNvGrpSpPr>
          <p:nvPr/>
        </p:nvGrpSpPr>
        <p:grpSpPr bwMode="auto">
          <a:xfrm>
            <a:off x="7200900" y="1584325"/>
            <a:ext cx="1752600" cy="3386138"/>
            <a:chOff x="4536" y="1288"/>
            <a:chExt cx="1104" cy="2133"/>
          </a:xfrm>
        </p:grpSpPr>
        <p:sp>
          <p:nvSpPr>
            <p:cNvPr id="91144" name="Text Box 8"/>
            <p:cNvSpPr txBox="1">
              <a:spLocks noChangeArrowheads="1"/>
            </p:cNvSpPr>
            <p:nvPr/>
          </p:nvSpPr>
          <p:spPr bwMode="auto">
            <a:xfrm>
              <a:off x="4536" y="2556"/>
              <a:ext cx="1104" cy="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dirty="0">
                  <a:solidFill>
                    <a:schemeClr val="tx1"/>
                  </a:solidFill>
                  <a:cs typeface="+mn-cs"/>
                </a:rPr>
                <a:t>Shaquille O</a:t>
              </a:r>
              <a:r>
                <a:rPr lang="fr-FR" altLang="ja-JP" dirty="0">
                  <a:solidFill>
                    <a:schemeClr val="tx1"/>
                  </a:solidFill>
                  <a:cs typeface="+mn-cs"/>
                </a:rPr>
                <a:t>'</a:t>
              </a:r>
              <a:r>
                <a:rPr lang="en-US" dirty="0" err="1">
                  <a:solidFill>
                    <a:schemeClr val="tx1"/>
                  </a:solidFill>
                  <a:cs typeface="+mn-cs"/>
                </a:rPr>
                <a:t>neal</a:t>
              </a:r>
              <a:r>
                <a:rPr lang="en-US" dirty="0">
                  <a:solidFill>
                    <a:schemeClr val="tx1"/>
                  </a:solidFill>
                  <a:cs typeface="+mn-cs"/>
                </a:rPr>
                <a:t>     7-foot -1</a:t>
              </a:r>
            </a:p>
          </p:txBody>
        </p:sp>
        <p:pic>
          <p:nvPicPr>
            <p:cNvPr id="106503" name="Picture 9" descr="Shaquille O'Ne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68" y="1288"/>
              <a:ext cx="845" cy="1285"/>
            </a:xfrm>
            <a:prstGeom prst="rect">
              <a:avLst/>
            </a:prstGeom>
            <a:noFill/>
            <a:ln w="28575">
              <a:solidFill>
                <a:srgbClr val="0033CC"/>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91146" name="Text Box 10"/>
          <p:cNvSpPr txBox="1">
            <a:spLocks noChangeArrowheads="1"/>
          </p:cNvSpPr>
          <p:nvPr/>
        </p:nvSpPr>
        <p:spPr bwMode="auto">
          <a:xfrm>
            <a:off x="701675" y="5094288"/>
            <a:ext cx="7807325" cy="1104900"/>
          </a:xfrm>
          <a:prstGeom prst="rect">
            <a:avLst/>
          </a:prstGeom>
          <a:solidFill>
            <a:srgbClr val="000066"/>
          </a:solidFill>
          <a:ln w="38100">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eaLnBrk="0" hangingPunct="0">
              <a:spcBef>
                <a:spcPct val="50000"/>
              </a:spcBef>
              <a:defRPr/>
            </a:pPr>
            <a:r>
              <a:rPr lang="en-US" sz="3200">
                <a:solidFill>
                  <a:schemeClr val="bg1"/>
                </a:solidFill>
                <a:cs typeface="+mn-cs"/>
              </a:rPr>
              <a:t>This is an example of genetic variation and natural selection and NOT evolution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fade">
                                      <p:cBhvr>
                                        <p:cTn id="7" dur="500"/>
                                        <p:tgtEl>
                                          <p:spTgt spid="91139">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animEffect transition="in" filter="fade">
                                      <p:cBhvr>
                                        <p:cTn id="11" dur="500"/>
                                        <p:tgtEl>
                                          <p:spTgt spid="91139">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animEffect transition="in" filter="fade">
                                      <p:cBhvr>
                                        <p:cTn id="15" dur="500"/>
                                        <p:tgtEl>
                                          <p:spTgt spid="91139">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animEffect transition="in" filter="fade">
                                      <p:cBhvr>
                                        <p:cTn id="19" dur="500"/>
                                        <p:tgtEl>
                                          <p:spTgt spid="91139">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1139">
                                            <p:txEl>
                                              <p:pRg st="4" end="4"/>
                                            </p:txEl>
                                          </p:spTgt>
                                        </p:tgtEl>
                                        <p:attrNameLst>
                                          <p:attrName>style.visibility</p:attrName>
                                        </p:attrNameLst>
                                      </p:cBhvr>
                                      <p:to>
                                        <p:strVal val="visible"/>
                                      </p:to>
                                    </p:set>
                                    <p:animEffect transition="in" filter="fade">
                                      <p:cBhvr>
                                        <p:cTn id="23" dur="500"/>
                                        <p:tgtEl>
                                          <p:spTgt spid="9113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91147"/>
                                        </p:tgtEl>
                                        <p:attrNameLst>
                                          <p:attrName>style.visibility</p:attrName>
                                        </p:attrNameLst>
                                      </p:cBhvr>
                                      <p:to>
                                        <p:strVal val="visible"/>
                                      </p:to>
                                    </p:set>
                                    <p:animEffect transition="in" filter="fade">
                                      <p:cBhvr>
                                        <p:cTn id="28" dur="500"/>
                                        <p:tgtEl>
                                          <p:spTgt spid="91147"/>
                                        </p:tgtEl>
                                      </p:cBhvr>
                                    </p:animEffect>
                                  </p:childTnLst>
                                </p:cTn>
                              </p:par>
                            </p:childTnLst>
                          </p:cTn>
                        </p:par>
                        <p:par>
                          <p:cTn id="29" fill="hold" nodeType="afterGroup">
                            <p:stCondLst>
                              <p:cond delay="500"/>
                            </p:stCondLst>
                            <p:childTnLst>
                              <p:par>
                                <p:cTn id="30" presetID="10" presetClass="entr" presetSubtype="0" fill="hold" nodeType="afterEffect">
                                  <p:stCondLst>
                                    <p:cond delay="0"/>
                                  </p:stCondLst>
                                  <p:childTnLst>
                                    <p:set>
                                      <p:cBhvr>
                                        <p:cTn id="31" dur="1" fill="hold">
                                          <p:stCondLst>
                                            <p:cond delay="0"/>
                                          </p:stCondLst>
                                        </p:cTn>
                                        <p:tgtEl>
                                          <p:spTgt spid="91148"/>
                                        </p:tgtEl>
                                        <p:attrNameLst>
                                          <p:attrName>style.visibility</p:attrName>
                                        </p:attrNameLst>
                                      </p:cBhvr>
                                      <p:to>
                                        <p:strVal val="visible"/>
                                      </p:to>
                                    </p:set>
                                    <p:animEffect transition="in" filter="fade">
                                      <p:cBhvr>
                                        <p:cTn id="32" dur="500"/>
                                        <p:tgtEl>
                                          <p:spTgt spid="9114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1146"/>
                                        </p:tgtEl>
                                        <p:attrNameLst>
                                          <p:attrName>style.visibility</p:attrName>
                                        </p:attrNameLst>
                                      </p:cBhvr>
                                      <p:to>
                                        <p:strVal val="visible"/>
                                      </p:to>
                                    </p:set>
                                    <p:animEffect transition="in" filter="fade">
                                      <p:cBhvr>
                                        <p:cTn id="37" dur="1000"/>
                                        <p:tgtEl>
                                          <p:spTgt spid="91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P spid="91146"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4" name="Text Box 4"/>
          <p:cNvSpPr txBox="1">
            <a:spLocks noChangeArrowheads="1"/>
          </p:cNvSpPr>
          <p:nvPr/>
        </p:nvSpPr>
        <p:spPr bwMode="auto">
          <a:xfrm>
            <a:off x="2863850" y="234950"/>
            <a:ext cx="2163763" cy="698500"/>
          </a:xfrm>
          <a:prstGeom prst="rect">
            <a:avLst/>
          </a:prstGeom>
          <a:solidFill>
            <a:srgbClr val="000000"/>
          </a:solidFill>
          <a:ln w="57150" cmpd="thickThin">
            <a:solidFill>
              <a:srgbClr val="33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3600">
                <a:solidFill>
                  <a:srgbClr val="FFFF00"/>
                </a:solidFill>
                <a:cs typeface="+mn-cs"/>
              </a:rPr>
              <a:t>Mutation</a:t>
            </a:r>
          </a:p>
        </p:txBody>
      </p:sp>
      <p:grpSp>
        <p:nvGrpSpPr>
          <p:cNvPr id="92165" name="Group 5"/>
          <p:cNvGrpSpPr>
            <a:grpSpLocks/>
          </p:cNvGrpSpPr>
          <p:nvPr/>
        </p:nvGrpSpPr>
        <p:grpSpPr bwMode="auto">
          <a:xfrm>
            <a:off x="395288" y="1612900"/>
            <a:ext cx="7707312" cy="547688"/>
            <a:chOff x="249" y="1016"/>
            <a:chExt cx="4855" cy="345"/>
          </a:xfrm>
        </p:grpSpPr>
        <p:sp>
          <p:nvSpPr>
            <p:cNvPr id="92166" name="Text Box 6"/>
            <p:cNvSpPr txBox="1">
              <a:spLocks noChangeArrowheads="1"/>
            </p:cNvSpPr>
            <p:nvPr/>
          </p:nvSpPr>
          <p:spPr bwMode="auto">
            <a:xfrm>
              <a:off x="249" y="1016"/>
              <a:ext cx="1398" cy="345"/>
            </a:xfrm>
            <a:prstGeom prst="rect">
              <a:avLst/>
            </a:prstGeom>
            <a:solidFill>
              <a:srgbClr val="000000"/>
            </a:solidFill>
            <a:ln w="28575">
              <a:solidFill>
                <a:srgbClr val="33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solidFill>
                    <a:srgbClr val="FFFFFF"/>
                  </a:solidFill>
                  <a:cs typeface="+mn-cs"/>
                </a:rPr>
                <a:t>Detrimental</a:t>
              </a:r>
            </a:p>
          </p:txBody>
        </p:sp>
        <p:sp>
          <p:nvSpPr>
            <p:cNvPr id="92167" name="Text Box 7"/>
            <p:cNvSpPr txBox="1">
              <a:spLocks noChangeArrowheads="1"/>
            </p:cNvSpPr>
            <p:nvPr/>
          </p:nvSpPr>
          <p:spPr bwMode="auto">
            <a:xfrm>
              <a:off x="2035" y="1016"/>
              <a:ext cx="1005" cy="345"/>
            </a:xfrm>
            <a:prstGeom prst="rect">
              <a:avLst/>
            </a:prstGeom>
            <a:solidFill>
              <a:srgbClr val="000000"/>
            </a:solidFill>
            <a:ln w="28575">
              <a:solidFill>
                <a:srgbClr val="33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solidFill>
                    <a:srgbClr val="FFFFFF"/>
                  </a:solidFill>
                  <a:cs typeface="+mn-cs"/>
                </a:rPr>
                <a:t>Neutral</a:t>
              </a:r>
            </a:p>
          </p:txBody>
        </p:sp>
        <p:sp>
          <p:nvSpPr>
            <p:cNvPr id="92168" name="Text Box 8"/>
            <p:cNvSpPr txBox="1">
              <a:spLocks noChangeArrowheads="1"/>
            </p:cNvSpPr>
            <p:nvPr/>
          </p:nvSpPr>
          <p:spPr bwMode="auto">
            <a:xfrm>
              <a:off x="3834" y="1016"/>
              <a:ext cx="1270" cy="345"/>
            </a:xfrm>
            <a:prstGeom prst="rect">
              <a:avLst/>
            </a:prstGeom>
            <a:solidFill>
              <a:srgbClr val="000000"/>
            </a:solidFill>
            <a:ln w="28575">
              <a:solidFill>
                <a:srgbClr val="33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solidFill>
                    <a:srgbClr val="FFFFFF"/>
                  </a:solidFill>
                  <a:cs typeface="+mn-cs"/>
                </a:rPr>
                <a:t>Beneficial</a:t>
              </a:r>
            </a:p>
          </p:txBody>
        </p:sp>
      </p:grpSp>
      <p:grpSp>
        <p:nvGrpSpPr>
          <p:cNvPr id="92169" name="Group 9"/>
          <p:cNvGrpSpPr>
            <a:grpSpLocks/>
          </p:cNvGrpSpPr>
          <p:nvPr/>
        </p:nvGrpSpPr>
        <p:grpSpPr bwMode="auto">
          <a:xfrm>
            <a:off x="1611313" y="942975"/>
            <a:ext cx="5354637" cy="696913"/>
            <a:chOff x="1015" y="594"/>
            <a:chExt cx="3373" cy="439"/>
          </a:xfrm>
        </p:grpSpPr>
        <p:sp>
          <p:nvSpPr>
            <p:cNvPr id="92170" name="Line 10"/>
            <p:cNvSpPr>
              <a:spLocks noChangeShapeType="1"/>
            </p:cNvSpPr>
            <p:nvPr/>
          </p:nvSpPr>
          <p:spPr bwMode="auto">
            <a:xfrm flipH="1">
              <a:off x="1015" y="604"/>
              <a:ext cx="805" cy="40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2171" name="Line 11"/>
            <p:cNvSpPr>
              <a:spLocks noChangeShapeType="1"/>
            </p:cNvSpPr>
            <p:nvPr/>
          </p:nvSpPr>
          <p:spPr bwMode="auto">
            <a:xfrm>
              <a:off x="2571" y="594"/>
              <a:ext cx="0" cy="439"/>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2172" name="Line 12"/>
            <p:cNvSpPr>
              <a:spLocks noChangeShapeType="1"/>
            </p:cNvSpPr>
            <p:nvPr/>
          </p:nvSpPr>
          <p:spPr bwMode="auto">
            <a:xfrm>
              <a:off x="3118" y="603"/>
              <a:ext cx="1270" cy="36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2173" name="Group 13"/>
          <p:cNvGrpSpPr>
            <a:grpSpLocks/>
          </p:cNvGrpSpPr>
          <p:nvPr/>
        </p:nvGrpSpPr>
        <p:grpSpPr bwMode="auto">
          <a:xfrm>
            <a:off x="3063875" y="2170113"/>
            <a:ext cx="1963738" cy="3025775"/>
            <a:chOff x="1930" y="1367"/>
            <a:chExt cx="1237" cy="1906"/>
          </a:xfrm>
        </p:grpSpPr>
        <p:sp>
          <p:nvSpPr>
            <p:cNvPr id="92174" name="Text Box 14"/>
            <p:cNvSpPr txBox="1">
              <a:spLocks noChangeArrowheads="1"/>
            </p:cNvSpPr>
            <p:nvPr/>
          </p:nvSpPr>
          <p:spPr bwMode="auto">
            <a:xfrm>
              <a:off x="1930" y="1734"/>
              <a:ext cx="1234" cy="345"/>
            </a:xfrm>
            <a:prstGeom prst="rect">
              <a:avLst/>
            </a:prstGeom>
            <a:solidFill>
              <a:srgbClr val="000000"/>
            </a:solidFill>
            <a:ln w="28575">
              <a:solidFill>
                <a:srgbClr val="33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solidFill>
                    <a:srgbClr val="FFFFFF"/>
                  </a:solidFill>
                  <a:cs typeface="+mn-cs"/>
                </a:rPr>
                <a:t>No change</a:t>
              </a:r>
            </a:p>
          </p:txBody>
        </p:sp>
        <p:sp>
          <p:nvSpPr>
            <p:cNvPr id="92175" name="Text Box 15"/>
            <p:cNvSpPr txBox="1">
              <a:spLocks noChangeArrowheads="1"/>
            </p:cNvSpPr>
            <p:nvPr/>
          </p:nvSpPr>
          <p:spPr bwMode="auto">
            <a:xfrm>
              <a:off x="2006" y="2659"/>
              <a:ext cx="1161" cy="614"/>
            </a:xfrm>
            <a:prstGeom prst="rect">
              <a:avLst/>
            </a:prstGeom>
            <a:solidFill>
              <a:srgbClr val="000000"/>
            </a:solidFill>
            <a:ln w="28575">
              <a:solidFill>
                <a:srgbClr val="33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solidFill>
                    <a:srgbClr val="FFFFFF"/>
                  </a:solidFill>
                  <a:cs typeface="+mn-cs"/>
                </a:rPr>
                <a:t>No evolution</a:t>
              </a:r>
            </a:p>
          </p:txBody>
        </p:sp>
        <p:sp>
          <p:nvSpPr>
            <p:cNvPr id="92176" name="Line 16"/>
            <p:cNvSpPr>
              <a:spLocks noChangeShapeType="1"/>
            </p:cNvSpPr>
            <p:nvPr/>
          </p:nvSpPr>
          <p:spPr bwMode="auto">
            <a:xfrm>
              <a:off x="2603" y="2087"/>
              <a:ext cx="0" cy="56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2177" name="Line 17"/>
            <p:cNvSpPr>
              <a:spLocks noChangeShapeType="1"/>
            </p:cNvSpPr>
            <p:nvPr/>
          </p:nvSpPr>
          <p:spPr bwMode="auto">
            <a:xfrm>
              <a:off x="2580" y="1367"/>
              <a:ext cx="0" cy="3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2178" name="Group 18"/>
          <p:cNvGrpSpPr>
            <a:grpSpLocks/>
          </p:cNvGrpSpPr>
          <p:nvPr/>
        </p:nvGrpSpPr>
        <p:grpSpPr bwMode="auto">
          <a:xfrm>
            <a:off x="503238" y="2170113"/>
            <a:ext cx="1863725" cy="3025775"/>
            <a:chOff x="317" y="1367"/>
            <a:chExt cx="1174" cy="1906"/>
          </a:xfrm>
        </p:grpSpPr>
        <p:sp>
          <p:nvSpPr>
            <p:cNvPr id="92179" name="Text Box 19"/>
            <p:cNvSpPr txBox="1">
              <a:spLocks noChangeArrowheads="1"/>
            </p:cNvSpPr>
            <p:nvPr/>
          </p:nvSpPr>
          <p:spPr bwMode="auto">
            <a:xfrm>
              <a:off x="330" y="1734"/>
              <a:ext cx="1161" cy="345"/>
            </a:xfrm>
            <a:prstGeom prst="rect">
              <a:avLst/>
            </a:prstGeom>
            <a:solidFill>
              <a:srgbClr val="000000"/>
            </a:solidFill>
            <a:ln w="28575">
              <a:solidFill>
                <a:srgbClr val="33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solidFill>
                    <a:srgbClr val="FFFFFF"/>
                  </a:solidFill>
                  <a:cs typeface="+mn-cs"/>
                </a:rPr>
                <a:t>Disease</a:t>
              </a:r>
            </a:p>
          </p:txBody>
        </p:sp>
        <p:sp>
          <p:nvSpPr>
            <p:cNvPr id="92180" name="Text Box 20"/>
            <p:cNvSpPr txBox="1">
              <a:spLocks noChangeArrowheads="1"/>
            </p:cNvSpPr>
            <p:nvPr/>
          </p:nvSpPr>
          <p:spPr bwMode="auto">
            <a:xfrm>
              <a:off x="317" y="2659"/>
              <a:ext cx="1161" cy="614"/>
            </a:xfrm>
            <a:prstGeom prst="rect">
              <a:avLst/>
            </a:prstGeom>
            <a:solidFill>
              <a:srgbClr val="000000"/>
            </a:solidFill>
            <a:ln w="28575">
              <a:solidFill>
                <a:srgbClr val="33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solidFill>
                    <a:srgbClr val="FFFFFF"/>
                  </a:solidFill>
                  <a:cs typeface="+mn-cs"/>
                </a:rPr>
                <a:t>No evolution</a:t>
              </a:r>
            </a:p>
          </p:txBody>
        </p:sp>
        <p:sp>
          <p:nvSpPr>
            <p:cNvPr id="92181" name="Line 21"/>
            <p:cNvSpPr>
              <a:spLocks noChangeShapeType="1"/>
            </p:cNvSpPr>
            <p:nvPr/>
          </p:nvSpPr>
          <p:spPr bwMode="auto">
            <a:xfrm>
              <a:off x="912" y="2091"/>
              <a:ext cx="0" cy="56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2182" name="Line 22"/>
            <p:cNvSpPr>
              <a:spLocks noChangeShapeType="1"/>
            </p:cNvSpPr>
            <p:nvPr/>
          </p:nvSpPr>
          <p:spPr bwMode="auto">
            <a:xfrm>
              <a:off x="930" y="1367"/>
              <a:ext cx="0" cy="3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2201" name="Group 41"/>
          <p:cNvGrpSpPr>
            <a:grpSpLocks/>
          </p:cNvGrpSpPr>
          <p:nvPr/>
        </p:nvGrpSpPr>
        <p:grpSpPr bwMode="auto">
          <a:xfrm>
            <a:off x="4694238" y="5110163"/>
            <a:ext cx="2219325" cy="1627187"/>
            <a:chOff x="2957" y="3219"/>
            <a:chExt cx="1398" cy="1025"/>
          </a:xfrm>
        </p:grpSpPr>
        <p:sp>
          <p:nvSpPr>
            <p:cNvPr id="92184" name="Text Box 24"/>
            <p:cNvSpPr txBox="1">
              <a:spLocks noChangeArrowheads="1"/>
            </p:cNvSpPr>
            <p:nvPr/>
          </p:nvSpPr>
          <p:spPr bwMode="auto">
            <a:xfrm>
              <a:off x="2957" y="3612"/>
              <a:ext cx="1398" cy="632"/>
            </a:xfrm>
            <a:prstGeom prst="rect">
              <a:avLst/>
            </a:prstGeom>
            <a:solidFill>
              <a:srgbClr val="000000"/>
            </a:solidFill>
            <a:ln w="57150">
              <a:solidFill>
                <a:srgbClr val="00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solidFill>
                    <a:srgbClr val="FFFFFF"/>
                  </a:solidFill>
                  <a:cs typeface="+mn-cs"/>
                </a:rPr>
                <a:t>Evolution possible</a:t>
              </a:r>
            </a:p>
          </p:txBody>
        </p:sp>
        <p:sp>
          <p:nvSpPr>
            <p:cNvPr id="92185" name="Line 25"/>
            <p:cNvSpPr>
              <a:spLocks noChangeShapeType="1"/>
            </p:cNvSpPr>
            <p:nvPr/>
          </p:nvSpPr>
          <p:spPr bwMode="auto">
            <a:xfrm>
              <a:off x="4033" y="3295"/>
              <a:ext cx="0" cy="31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2186" name="Text Box 26"/>
            <p:cNvSpPr txBox="1">
              <a:spLocks noChangeArrowheads="1"/>
            </p:cNvSpPr>
            <p:nvPr/>
          </p:nvSpPr>
          <p:spPr bwMode="auto">
            <a:xfrm>
              <a:off x="3457" y="3219"/>
              <a:ext cx="71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solidFill>
                    <a:srgbClr val="000066"/>
                  </a:solidFill>
                  <a:cs typeface="+mn-cs"/>
                </a:rPr>
                <a:t>yes</a:t>
              </a:r>
            </a:p>
          </p:txBody>
        </p:sp>
      </p:grpSp>
      <p:grpSp>
        <p:nvGrpSpPr>
          <p:cNvPr id="92187" name="Group 27"/>
          <p:cNvGrpSpPr>
            <a:grpSpLocks/>
          </p:cNvGrpSpPr>
          <p:nvPr/>
        </p:nvGrpSpPr>
        <p:grpSpPr bwMode="auto">
          <a:xfrm>
            <a:off x="5964238" y="2170113"/>
            <a:ext cx="3208337" cy="4516437"/>
            <a:chOff x="3757" y="1367"/>
            <a:chExt cx="2021" cy="2845"/>
          </a:xfrm>
        </p:grpSpPr>
        <p:sp>
          <p:nvSpPr>
            <p:cNvPr id="92188" name="Text Box 28"/>
            <p:cNvSpPr txBox="1">
              <a:spLocks noChangeArrowheads="1"/>
            </p:cNvSpPr>
            <p:nvPr/>
          </p:nvSpPr>
          <p:spPr bwMode="auto">
            <a:xfrm>
              <a:off x="3757" y="1724"/>
              <a:ext cx="1582" cy="614"/>
            </a:xfrm>
            <a:prstGeom prst="rect">
              <a:avLst/>
            </a:prstGeom>
            <a:solidFill>
              <a:srgbClr val="000000"/>
            </a:solidFill>
            <a:ln w="28575">
              <a:solidFill>
                <a:srgbClr val="33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solidFill>
                    <a:srgbClr val="FFFFFF"/>
                  </a:solidFill>
                  <a:cs typeface="+mn-cs"/>
                </a:rPr>
                <a:t>Add information</a:t>
              </a:r>
            </a:p>
          </p:txBody>
        </p:sp>
        <p:sp>
          <p:nvSpPr>
            <p:cNvPr id="92189" name="Text Box 29"/>
            <p:cNvSpPr txBox="1">
              <a:spLocks noChangeArrowheads="1"/>
            </p:cNvSpPr>
            <p:nvPr/>
          </p:nvSpPr>
          <p:spPr bwMode="auto">
            <a:xfrm>
              <a:off x="4453" y="3598"/>
              <a:ext cx="1170" cy="614"/>
            </a:xfrm>
            <a:prstGeom prst="rect">
              <a:avLst/>
            </a:prstGeom>
            <a:solidFill>
              <a:srgbClr val="000000"/>
            </a:solidFill>
            <a:ln w="28575">
              <a:solidFill>
                <a:srgbClr val="33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solidFill>
                    <a:srgbClr val="FFFFFF"/>
                  </a:solidFill>
                  <a:cs typeface="+mn-cs"/>
                </a:rPr>
                <a:t>No evolution</a:t>
              </a:r>
            </a:p>
          </p:txBody>
        </p:sp>
        <p:sp>
          <p:nvSpPr>
            <p:cNvPr id="92190" name="Line 30"/>
            <p:cNvSpPr>
              <a:spLocks noChangeShapeType="1"/>
            </p:cNvSpPr>
            <p:nvPr/>
          </p:nvSpPr>
          <p:spPr bwMode="auto">
            <a:xfrm>
              <a:off x="4729" y="1367"/>
              <a:ext cx="0" cy="3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07537" name="Group 31"/>
            <p:cNvGrpSpPr>
              <a:grpSpLocks/>
            </p:cNvGrpSpPr>
            <p:nvPr/>
          </p:nvGrpSpPr>
          <p:grpSpPr bwMode="auto">
            <a:xfrm>
              <a:off x="5330" y="2021"/>
              <a:ext cx="174" cy="1572"/>
              <a:chOff x="5330" y="2021"/>
              <a:chExt cx="174" cy="1572"/>
            </a:xfrm>
          </p:grpSpPr>
          <p:sp>
            <p:nvSpPr>
              <p:cNvPr id="92192" name="Line 32"/>
              <p:cNvSpPr>
                <a:spLocks noChangeShapeType="1"/>
              </p:cNvSpPr>
              <p:nvPr/>
            </p:nvSpPr>
            <p:spPr bwMode="auto">
              <a:xfrm>
                <a:off x="5504" y="2021"/>
                <a:ext cx="0" cy="157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2193" name="Line 33"/>
              <p:cNvSpPr>
                <a:spLocks noChangeShapeType="1"/>
              </p:cNvSpPr>
              <p:nvPr/>
            </p:nvSpPr>
            <p:spPr bwMode="auto">
              <a:xfrm flipH="1">
                <a:off x="5330" y="2039"/>
                <a:ext cx="165" cy="0"/>
              </a:xfrm>
              <a:prstGeom prst="line">
                <a:avLst/>
              </a:prstGeom>
              <a:noFill/>
              <a:ln w="571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92194" name="Text Box 34"/>
            <p:cNvSpPr txBox="1">
              <a:spLocks noChangeArrowheads="1"/>
            </p:cNvSpPr>
            <p:nvPr/>
          </p:nvSpPr>
          <p:spPr bwMode="auto">
            <a:xfrm>
              <a:off x="5229" y="1746"/>
              <a:ext cx="549"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solidFill>
                    <a:srgbClr val="000066"/>
                  </a:solidFill>
                  <a:cs typeface="+mn-cs"/>
                </a:rPr>
                <a:t>No</a:t>
              </a:r>
            </a:p>
          </p:txBody>
        </p:sp>
      </p:grpSp>
      <p:grpSp>
        <p:nvGrpSpPr>
          <p:cNvPr id="92195" name="Group 35"/>
          <p:cNvGrpSpPr>
            <a:grpSpLocks/>
          </p:cNvGrpSpPr>
          <p:nvPr/>
        </p:nvGrpSpPr>
        <p:grpSpPr bwMode="auto">
          <a:xfrm>
            <a:off x="6067425" y="3671888"/>
            <a:ext cx="2324100" cy="2043112"/>
            <a:chOff x="3822" y="2313"/>
            <a:chExt cx="1464" cy="1287"/>
          </a:xfrm>
        </p:grpSpPr>
        <p:sp>
          <p:nvSpPr>
            <p:cNvPr id="92196" name="Line 36"/>
            <p:cNvSpPr>
              <a:spLocks noChangeShapeType="1"/>
            </p:cNvSpPr>
            <p:nvPr/>
          </p:nvSpPr>
          <p:spPr bwMode="auto">
            <a:xfrm>
              <a:off x="5080" y="3290"/>
              <a:ext cx="0" cy="31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2197" name="Text Box 37"/>
            <p:cNvSpPr txBox="1">
              <a:spLocks noChangeArrowheads="1"/>
            </p:cNvSpPr>
            <p:nvPr/>
          </p:nvSpPr>
          <p:spPr bwMode="auto">
            <a:xfrm>
              <a:off x="3822" y="2668"/>
              <a:ext cx="1464" cy="614"/>
            </a:xfrm>
            <a:prstGeom prst="rect">
              <a:avLst/>
            </a:prstGeom>
            <a:solidFill>
              <a:srgbClr val="000000"/>
            </a:solidFill>
            <a:ln w="28575">
              <a:solidFill>
                <a:srgbClr val="33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solidFill>
                    <a:srgbClr val="FFFFFF"/>
                  </a:solidFill>
                  <a:cs typeface="+mn-cs"/>
                </a:rPr>
                <a:t>Change morphology</a:t>
              </a:r>
            </a:p>
          </p:txBody>
        </p:sp>
        <p:sp>
          <p:nvSpPr>
            <p:cNvPr id="92198" name="Line 38"/>
            <p:cNvSpPr>
              <a:spLocks noChangeShapeType="1"/>
            </p:cNvSpPr>
            <p:nvPr/>
          </p:nvSpPr>
          <p:spPr bwMode="auto">
            <a:xfrm>
              <a:off x="4527" y="2319"/>
              <a:ext cx="0" cy="34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2199" name="Text Box 39"/>
            <p:cNvSpPr txBox="1">
              <a:spLocks noChangeArrowheads="1"/>
            </p:cNvSpPr>
            <p:nvPr/>
          </p:nvSpPr>
          <p:spPr bwMode="auto">
            <a:xfrm>
              <a:off x="4539" y="3255"/>
              <a:ext cx="71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solidFill>
                    <a:srgbClr val="000066"/>
                  </a:solidFill>
                  <a:cs typeface="+mn-cs"/>
                </a:rPr>
                <a:t>No</a:t>
              </a:r>
            </a:p>
          </p:txBody>
        </p:sp>
        <p:sp>
          <p:nvSpPr>
            <p:cNvPr id="92200" name="Text Box 40"/>
            <p:cNvSpPr txBox="1">
              <a:spLocks noChangeArrowheads="1"/>
            </p:cNvSpPr>
            <p:nvPr/>
          </p:nvSpPr>
          <p:spPr bwMode="auto">
            <a:xfrm>
              <a:off x="4489" y="2313"/>
              <a:ext cx="65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solidFill>
                    <a:srgbClr val="000066"/>
                  </a:solidFill>
                  <a:cs typeface="+mn-cs"/>
                </a:rPr>
                <a:t>Yes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fade">
                                      <p:cBhvr>
                                        <p:cTn id="7" dur="500"/>
                                        <p:tgtEl>
                                          <p:spTgt spid="92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2169"/>
                                        </p:tgtEl>
                                        <p:attrNameLst>
                                          <p:attrName>style.visibility</p:attrName>
                                        </p:attrNameLst>
                                      </p:cBhvr>
                                      <p:to>
                                        <p:strVal val="visible"/>
                                      </p:to>
                                    </p:set>
                                    <p:animEffect transition="in" filter="wipe(up)">
                                      <p:cBhvr>
                                        <p:cTn id="12" dur="500"/>
                                        <p:tgtEl>
                                          <p:spTgt spid="92169"/>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65"/>
                                        </p:tgtEl>
                                        <p:attrNameLst>
                                          <p:attrName>style.visibility</p:attrName>
                                        </p:attrNameLst>
                                      </p:cBhvr>
                                      <p:to>
                                        <p:strVal val="visible"/>
                                      </p:to>
                                    </p:set>
                                    <p:animEffect transition="in" filter="fade">
                                      <p:cBhvr>
                                        <p:cTn id="16" dur="500"/>
                                        <p:tgtEl>
                                          <p:spTgt spid="921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92178"/>
                                        </p:tgtEl>
                                        <p:attrNameLst>
                                          <p:attrName>style.visibility</p:attrName>
                                        </p:attrNameLst>
                                      </p:cBhvr>
                                      <p:to>
                                        <p:strVal val="visible"/>
                                      </p:to>
                                    </p:set>
                                    <p:animEffect transition="in" filter="wipe(up)">
                                      <p:cBhvr>
                                        <p:cTn id="21" dur="1000"/>
                                        <p:tgtEl>
                                          <p:spTgt spid="921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92173"/>
                                        </p:tgtEl>
                                        <p:attrNameLst>
                                          <p:attrName>style.visibility</p:attrName>
                                        </p:attrNameLst>
                                      </p:cBhvr>
                                      <p:to>
                                        <p:strVal val="visible"/>
                                      </p:to>
                                    </p:set>
                                    <p:animEffect transition="in" filter="wipe(up)">
                                      <p:cBhvr>
                                        <p:cTn id="26" dur="500"/>
                                        <p:tgtEl>
                                          <p:spTgt spid="9217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92187"/>
                                        </p:tgtEl>
                                        <p:attrNameLst>
                                          <p:attrName>style.visibility</p:attrName>
                                        </p:attrNameLst>
                                      </p:cBhvr>
                                      <p:to>
                                        <p:strVal val="visible"/>
                                      </p:to>
                                    </p:set>
                                    <p:animEffect transition="in" filter="wipe(up)">
                                      <p:cBhvr>
                                        <p:cTn id="31" dur="1000"/>
                                        <p:tgtEl>
                                          <p:spTgt spid="9218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92195"/>
                                        </p:tgtEl>
                                        <p:attrNameLst>
                                          <p:attrName>style.visibility</p:attrName>
                                        </p:attrNameLst>
                                      </p:cBhvr>
                                      <p:to>
                                        <p:strVal val="visible"/>
                                      </p:to>
                                    </p:set>
                                    <p:animEffect transition="in" filter="wipe(up)">
                                      <p:cBhvr>
                                        <p:cTn id="36" dur="1000"/>
                                        <p:tgtEl>
                                          <p:spTgt spid="9219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92201"/>
                                        </p:tgtEl>
                                        <p:attrNameLst>
                                          <p:attrName>style.visibility</p:attrName>
                                        </p:attrNameLst>
                                      </p:cBhvr>
                                      <p:to>
                                        <p:strVal val="visible"/>
                                      </p:to>
                                    </p:set>
                                    <p:animEffect transition="in" filter="wipe(up)">
                                      <p:cBhvr>
                                        <p:cTn id="41" dur="500"/>
                                        <p:tgtEl>
                                          <p:spTgt spid="92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a:cs typeface="+mj-cs"/>
              </a:rPr>
              <a:t>Mutations and Evolution</a:t>
            </a:r>
          </a:p>
        </p:txBody>
      </p:sp>
      <p:sp>
        <p:nvSpPr>
          <p:cNvPr id="93187" name="Rectangle 3"/>
          <p:cNvSpPr>
            <a:spLocks noGrp="1" noChangeArrowheads="1"/>
          </p:cNvSpPr>
          <p:nvPr>
            <p:ph type="body" idx="1"/>
          </p:nvPr>
        </p:nvSpPr>
        <p:spPr>
          <a:xfrm>
            <a:off x="487363" y="2273300"/>
            <a:ext cx="8229600" cy="3732213"/>
          </a:xfrm>
        </p:spPr>
        <p:txBody>
          <a:bodyPr/>
          <a:lstStyle/>
          <a:p>
            <a:pPr marL="0" indent="0" eaLnBrk="1" hangingPunct="1">
              <a:buFont typeface="Wingdings" charset="0"/>
              <a:buNone/>
              <a:defRPr/>
            </a:pPr>
            <a:r>
              <a:rPr lang="ja-JP" altLang="en-US">
                <a:latin typeface="Arial"/>
                <a:cs typeface="Times New Roman" charset="0"/>
              </a:rPr>
              <a:t>“</a:t>
            </a:r>
            <a:r>
              <a:rPr lang="en-US">
                <a:cs typeface="Times New Roman" charset="0"/>
              </a:rPr>
              <a:t>But there is no evidence that DNA mutations can provide the sorts of variation needed for evolution… </a:t>
            </a:r>
          </a:p>
          <a:p>
            <a:pPr marL="0" indent="0" eaLnBrk="1" hangingPunct="1">
              <a:buFont typeface="Wingdings" charset="0"/>
              <a:buNone/>
              <a:defRPr/>
            </a:pPr>
            <a:r>
              <a:rPr lang="en-US">
                <a:cs typeface="Times New Roman" charset="0"/>
              </a:rPr>
              <a:t>There is no evidence for beneficial mutations at the level of macroevolution, but there is also no evidence at the level of what is commonly regarded as microevolution.</a:t>
            </a:r>
            <a:r>
              <a:rPr lang="ja-JP" altLang="en-US">
                <a:latin typeface="Arial"/>
                <a:cs typeface="Times New Roman" charset="0"/>
              </a:rPr>
              <a:t>”</a:t>
            </a:r>
            <a:endParaRPr lang="en-US">
              <a:cs typeface="+mn-cs"/>
            </a:endParaRPr>
          </a:p>
        </p:txBody>
      </p:sp>
      <p:sp>
        <p:nvSpPr>
          <p:cNvPr id="93188" name="Text Box 4"/>
          <p:cNvSpPr txBox="1">
            <a:spLocks noChangeArrowheads="1"/>
          </p:cNvSpPr>
          <p:nvPr/>
        </p:nvSpPr>
        <p:spPr bwMode="auto">
          <a:xfrm>
            <a:off x="1063625" y="1398588"/>
            <a:ext cx="691832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chemeClr val="tx1"/>
                </a:solidFill>
                <a:cs typeface="Arial Unicode MS" charset="0"/>
              </a:rPr>
              <a:t>Jonathan Wells, Ph.D. Molecular Biology</a:t>
            </a:r>
            <a:endParaRPr lang="en-US">
              <a:solidFill>
                <a:schemeClr val="tx1"/>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slide(fromBottom)">
                                      <p:cBhvr>
                                        <p:cTn id="7" dur="500"/>
                                        <p:tgtEl>
                                          <p:spTgt spid="93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Effect transition="in" filter="fade">
                                      <p:cBhvr>
                                        <p:cTn id="12" dur="500"/>
                                        <p:tgtEl>
                                          <p:spTgt spid="931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187">
                                            <p:txEl>
                                              <p:pRg st="1" end="1"/>
                                            </p:txEl>
                                          </p:spTgt>
                                        </p:tgtEl>
                                        <p:attrNameLst>
                                          <p:attrName>style.visibility</p:attrName>
                                        </p:attrNameLst>
                                      </p:cBhvr>
                                      <p:to>
                                        <p:strVal val="visible"/>
                                      </p:to>
                                    </p:set>
                                    <p:animEffect transition="in" filter="fade">
                                      <p:cBhvr>
                                        <p:cTn id="17" dur="500"/>
                                        <p:tgtEl>
                                          <p:spTgt spid="931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P spid="93188"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a:cs typeface="+mj-cs"/>
              </a:rPr>
              <a:t>Mutations and Evolution</a:t>
            </a:r>
          </a:p>
        </p:txBody>
      </p:sp>
      <p:sp>
        <p:nvSpPr>
          <p:cNvPr id="94211" name="Rectangle 3"/>
          <p:cNvSpPr>
            <a:spLocks noGrp="1" noChangeArrowheads="1"/>
          </p:cNvSpPr>
          <p:nvPr>
            <p:ph type="body" idx="1"/>
          </p:nvPr>
        </p:nvSpPr>
        <p:spPr>
          <a:xfrm>
            <a:off x="487363" y="2546350"/>
            <a:ext cx="8229600" cy="3459163"/>
          </a:xfrm>
        </p:spPr>
        <p:txBody>
          <a:bodyPr/>
          <a:lstStyle/>
          <a:p>
            <a:pPr marL="0" indent="0" eaLnBrk="1" hangingPunct="1">
              <a:lnSpc>
                <a:spcPct val="90000"/>
              </a:lnSpc>
              <a:buFont typeface="Wingdings" charset="0"/>
              <a:buNone/>
              <a:defRPr/>
            </a:pPr>
            <a:r>
              <a:rPr lang="ja-JP" altLang="en-US" sz="2800">
                <a:latin typeface="Arial"/>
                <a:cs typeface="Arial Unicode MS" charset="0"/>
              </a:rPr>
              <a:t>“</a:t>
            </a:r>
            <a:r>
              <a:rPr lang="en-US" sz="2800">
                <a:cs typeface="Arial Unicode MS" charset="0"/>
              </a:rPr>
              <a:t>Mutations are rare phenomena, and a simultaneous change of even two </a:t>
            </a:r>
            <a:r>
              <a:rPr lang="en-US" sz="2800" u="sng">
                <a:cs typeface="Arial Unicode MS" charset="0"/>
              </a:rPr>
              <a:t>amino acid</a:t>
            </a:r>
            <a:r>
              <a:rPr lang="en-US" sz="2800">
                <a:cs typeface="Arial Unicode MS" charset="0"/>
              </a:rPr>
              <a:t> residues in one protein is totally unlikely. …</a:t>
            </a:r>
          </a:p>
          <a:p>
            <a:pPr marL="0" indent="0" eaLnBrk="1" hangingPunct="1">
              <a:spcBef>
                <a:spcPct val="50000"/>
              </a:spcBef>
              <a:buFont typeface="Wingdings" charset="0"/>
              <a:buNone/>
              <a:defRPr/>
            </a:pPr>
            <a:r>
              <a:rPr lang="en-US" sz="2800">
                <a:cs typeface="Arial Unicode MS" charset="0"/>
              </a:rPr>
              <a:t>One could think, for instance, that by constantly changing amino acids one by one, it will eventually be possible to change the entire sequence substantially…</a:t>
            </a:r>
            <a:endParaRPr lang="en-US" sz="2800">
              <a:cs typeface="+mn-cs"/>
            </a:endParaRPr>
          </a:p>
        </p:txBody>
      </p:sp>
      <p:sp>
        <p:nvSpPr>
          <p:cNvPr id="94212" name="Text Box 4"/>
          <p:cNvSpPr txBox="1">
            <a:spLocks noChangeArrowheads="1"/>
          </p:cNvSpPr>
          <p:nvPr/>
        </p:nvSpPr>
        <p:spPr bwMode="auto">
          <a:xfrm>
            <a:off x="557213" y="1158875"/>
            <a:ext cx="8304212" cy="126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tx1"/>
                </a:solidFill>
                <a:cs typeface="Times New Roman" charset="0"/>
              </a:rPr>
              <a:t>Maxim D. Frank-Kamenetski, </a:t>
            </a:r>
            <a:r>
              <a:rPr lang="en-US" sz="2400" i="1">
                <a:solidFill>
                  <a:schemeClr val="tx1"/>
                </a:solidFill>
                <a:cs typeface="Times New Roman" charset="0"/>
              </a:rPr>
              <a:t>Unraveling DNA</a:t>
            </a:r>
            <a:r>
              <a:rPr lang="en-US" sz="2400">
                <a:solidFill>
                  <a:schemeClr val="tx1"/>
                </a:solidFill>
                <a:cs typeface="Times New Roman" charset="0"/>
              </a:rPr>
              <a:t>, 1997, p. 72.</a:t>
            </a:r>
          </a:p>
          <a:p>
            <a:pPr>
              <a:spcBef>
                <a:spcPct val="20000"/>
              </a:spcBef>
              <a:defRPr/>
            </a:pPr>
            <a:r>
              <a:rPr lang="en-US" sz="2400">
                <a:solidFill>
                  <a:schemeClr val="tx1"/>
                </a:solidFill>
                <a:cs typeface="Times New Roman" charset="0"/>
              </a:rPr>
              <a:t>(Professor at Brown U. Center for Advanced Biotechnology and Biomedical Engineering)</a:t>
            </a:r>
          </a:p>
        </p:txBody>
      </p:sp>
      <p:sp>
        <p:nvSpPr>
          <p:cNvPr id="94213" name="Text Box 5"/>
          <p:cNvSpPr txBox="1">
            <a:spLocks noChangeArrowheads="1"/>
          </p:cNvSpPr>
          <p:nvPr/>
        </p:nvSpPr>
        <p:spPr bwMode="auto">
          <a:xfrm>
            <a:off x="3048000" y="6162675"/>
            <a:ext cx="28305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a:solidFill>
                  <a:schemeClr val="tx1"/>
                </a:solidFill>
                <a:cs typeface="+mn-cs"/>
              </a:rPr>
              <a:t>continued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dissolve">
                                      <p:cBhvr>
                                        <p:cTn id="7" dur="500"/>
                                        <p:tgtEl>
                                          <p:spTgt spid="94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500"/>
                                        <p:tgtEl>
                                          <p:spTgt spid="942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211">
                                            <p:txEl>
                                              <p:pRg st="1" end="1"/>
                                            </p:txEl>
                                          </p:spTgt>
                                        </p:tgtEl>
                                        <p:attrNameLst>
                                          <p:attrName>style.visibility</p:attrName>
                                        </p:attrNameLst>
                                      </p:cBhvr>
                                      <p:to>
                                        <p:strVal val="visible"/>
                                      </p:to>
                                    </p:set>
                                    <p:animEffect transition="in" filter="fade">
                                      <p:cBhvr>
                                        <p:cTn id="17" dur="500"/>
                                        <p:tgtEl>
                                          <p:spTgt spid="94211">
                                            <p:txEl>
                                              <p:pRg st="1" end="1"/>
                                            </p:txEl>
                                          </p:spTgt>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4213"/>
                                        </p:tgtEl>
                                        <p:attrNameLst>
                                          <p:attrName>style.visibility</p:attrName>
                                        </p:attrNameLst>
                                      </p:cBhvr>
                                      <p:to>
                                        <p:strVal val="visible"/>
                                      </p:to>
                                    </p:set>
                                    <p:animEffect transition="in" filter="fade">
                                      <p:cBhvr>
                                        <p:cTn id="21"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P spid="94212" grpId="0" autoUpdateAnimBg="0"/>
      <p:bldP spid="94213" grpId="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457200" y="854075"/>
            <a:ext cx="8229600" cy="4525963"/>
          </a:xfrm>
        </p:spPr>
        <p:txBody>
          <a:bodyPr/>
          <a:lstStyle/>
          <a:p>
            <a:pPr marL="0" indent="0" eaLnBrk="1" hangingPunct="1">
              <a:buFont typeface="Wingdings" charset="0"/>
              <a:buNone/>
              <a:defRPr/>
            </a:pPr>
            <a:r>
              <a:rPr lang="en-US" dirty="0">
                <a:cs typeface="Arial Unicode MS" charset="0"/>
              </a:rPr>
              <a:t>These minor changes, however, are bound to eventually result in a situation in which the enzyme has ceased to perform its previous function but has not yet begun its </a:t>
            </a:r>
            <a:r>
              <a:rPr lang="fr-FR" altLang="ja-JP" dirty="0">
                <a:latin typeface="Arial"/>
                <a:cs typeface="Arial Unicode MS" charset="0"/>
              </a:rPr>
              <a:t>'</a:t>
            </a:r>
            <a:r>
              <a:rPr lang="en-US" dirty="0">
                <a:cs typeface="Arial Unicode MS" charset="0"/>
              </a:rPr>
              <a:t>new duties</a:t>
            </a:r>
            <a:r>
              <a:rPr lang="fr-FR" altLang="ja-JP" dirty="0">
                <a:latin typeface="Arial"/>
                <a:cs typeface="Arial Unicode MS" charset="0"/>
              </a:rPr>
              <a:t>'</a:t>
            </a:r>
            <a:r>
              <a:rPr lang="en-US" dirty="0">
                <a:cs typeface="Arial Unicode MS" charset="0"/>
              </a:rPr>
              <a:t>. It is at this point it will be destroyed – along with the organism carrying it.</a:t>
            </a:r>
            <a:r>
              <a:rPr lang="ja-JP" altLang="en-US" dirty="0">
                <a:latin typeface="Arial"/>
                <a:cs typeface="Arial Unicode MS" charset="0"/>
              </a:rPr>
              <a:t>”</a:t>
            </a:r>
            <a:endParaRPr lang="en-US" dirty="0">
              <a:cs typeface="+mn-cs"/>
            </a:endParaRPr>
          </a:p>
        </p:txBody>
      </p:sp>
      <p:sp>
        <p:nvSpPr>
          <p:cNvPr id="95236" name="Rectangle 4"/>
          <p:cNvSpPr>
            <a:spLocks noChangeArrowheads="1"/>
          </p:cNvSpPr>
          <p:nvPr/>
        </p:nvSpPr>
        <p:spPr bwMode="auto">
          <a:xfrm flipV="1">
            <a:off x="0" y="0"/>
            <a:ext cx="9144000" cy="211138"/>
          </a:xfrm>
          <a:prstGeom prst="rect">
            <a:avLst/>
          </a:prstGeom>
          <a:gradFill rotWithShape="1">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5237" name="Rectangle 5"/>
          <p:cNvSpPr>
            <a:spLocks noChangeArrowheads="1"/>
          </p:cNvSpPr>
          <p:nvPr/>
        </p:nvSpPr>
        <p:spPr bwMode="auto">
          <a:xfrm>
            <a:off x="0" y="6646863"/>
            <a:ext cx="9144000" cy="211137"/>
          </a:xfrm>
          <a:prstGeom prst="rect">
            <a:avLst/>
          </a:prstGeom>
          <a:gradFill rotWithShape="1">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a:cs typeface="+mj-cs"/>
              </a:rPr>
              <a:t>Mutations and Evolution</a:t>
            </a:r>
          </a:p>
        </p:txBody>
      </p:sp>
      <p:sp>
        <p:nvSpPr>
          <p:cNvPr id="96259" name="Rectangle 3"/>
          <p:cNvSpPr>
            <a:spLocks noGrp="1" noChangeArrowheads="1"/>
          </p:cNvSpPr>
          <p:nvPr>
            <p:ph type="body" idx="1"/>
          </p:nvPr>
        </p:nvSpPr>
        <p:spPr>
          <a:xfrm>
            <a:off x="487363" y="2692400"/>
            <a:ext cx="7489825" cy="3519488"/>
          </a:xfrm>
        </p:spPr>
        <p:txBody>
          <a:bodyPr/>
          <a:lstStyle/>
          <a:p>
            <a:pPr marL="0" indent="0" eaLnBrk="1" hangingPunct="1">
              <a:lnSpc>
                <a:spcPct val="95000"/>
              </a:lnSpc>
              <a:buFont typeface="Wingdings" charset="0"/>
              <a:buNone/>
              <a:defRPr/>
            </a:pPr>
            <a:r>
              <a:rPr lang="ja-JP" altLang="en-US" dirty="0">
                <a:latin typeface="Arial"/>
                <a:cs typeface="+mn-cs"/>
              </a:rPr>
              <a:t>“</a:t>
            </a:r>
            <a:r>
              <a:rPr lang="en-US" dirty="0">
                <a:cs typeface="+mn-cs"/>
              </a:rPr>
              <a:t>But in all the reading I</a:t>
            </a:r>
            <a:r>
              <a:rPr lang="fr-FR" altLang="ja-JP" dirty="0">
                <a:latin typeface="Arial"/>
                <a:cs typeface="+mn-cs"/>
              </a:rPr>
              <a:t>'</a:t>
            </a:r>
            <a:r>
              <a:rPr lang="en-US" dirty="0" err="1">
                <a:cs typeface="+mn-cs"/>
              </a:rPr>
              <a:t>ve</a:t>
            </a:r>
            <a:r>
              <a:rPr lang="en-US" dirty="0">
                <a:cs typeface="+mn-cs"/>
              </a:rPr>
              <a:t> done in the life-sciences literature, I</a:t>
            </a:r>
            <a:r>
              <a:rPr lang="fr-FR" altLang="ja-JP" dirty="0">
                <a:latin typeface="Arial"/>
                <a:cs typeface="+mn-cs"/>
              </a:rPr>
              <a:t>'</a:t>
            </a:r>
            <a:r>
              <a:rPr lang="en-US" dirty="0" err="1">
                <a:cs typeface="+mn-cs"/>
              </a:rPr>
              <a:t>ve</a:t>
            </a:r>
            <a:r>
              <a:rPr lang="en-US" dirty="0">
                <a:cs typeface="+mn-cs"/>
              </a:rPr>
              <a:t> never found a mutation that added information… </a:t>
            </a:r>
          </a:p>
          <a:p>
            <a:pPr marL="0" indent="0" eaLnBrk="1" hangingPunct="1">
              <a:lnSpc>
                <a:spcPct val="95000"/>
              </a:lnSpc>
              <a:buFont typeface="Wingdings" charset="0"/>
              <a:buNone/>
              <a:defRPr/>
            </a:pPr>
            <a:r>
              <a:rPr lang="en-US" dirty="0">
                <a:cs typeface="+mn-cs"/>
              </a:rPr>
              <a:t>All point mutations that have been studied on the molecular level turn out to reduce the genetic information and not increase it.</a:t>
            </a:r>
            <a:r>
              <a:rPr lang="ja-JP" altLang="en-US" dirty="0">
                <a:latin typeface="Arial"/>
                <a:cs typeface="+mn-cs"/>
              </a:rPr>
              <a:t>”</a:t>
            </a:r>
            <a:endParaRPr lang="en-US" dirty="0">
              <a:cs typeface="+mn-cs"/>
            </a:endParaRPr>
          </a:p>
        </p:txBody>
      </p:sp>
      <p:sp>
        <p:nvSpPr>
          <p:cNvPr id="96260" name="Text Box 4"/>
          <p:cNvSpPr txBox="1">
            <a:spLocks noChangeArrowheads="1"/>
          </p:cNvSpPr>
          <p:nvPr/>
        </p:nvSpPr>
        <p:spPr bwMode="auto">
          <a:xfrm>
            <a:off x="563563" y="1120775"/>
            <a:ext cx="8316912"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chemeClr val="tx1"/>
                </a:solidFill>
                <a:cs typeface="+mn-cs"/>
              </a:rPr>
              <a:t>Lee Spetner (Ph.D. Physics – MIT,  taught information and communications at Johns Hopkins University), </a:t>
            </a:r>
            <a:r>
              <a:rPr lang="en-US" i="1">
                <a:solidFill>
                  <a:schemeClr val="tx1"/>
                </a:solidFill>
                <a:cs typeface="+mn-cs"/>
              </a:rPr>
              <a:t>Not By Chance</a:t>
            </a:r>
            <a:r>
              <a:rPr lang="en-US">
                <a:solidFill>
                  <a:schemeClr val="tx1"/>
                </a:solidFill>
                <a:cs typeface="+mn-cs"/>
              </a:rPr>
              <a:t>, 1997, pp. 131, 138.</a:t>
            </a:r>
          </a:p>
        </p:txBody>
      </p:sp>
      <p:pic>
        <p:nvPicPr>
          <p:cNvPr id="111620" name="Picture 5" descr="book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72425" y="5046663"/>
            <a:ext cx="1085850" cy="1716087"/>
          </a:xfrm>
          <a:prstGeom prst="rect">
            <a:avLst/>
          </a:prstGeom>
          <a:noFill/>
          <a:ln w="9525">
            <a:solidFill>
              <a:srgbClr val="0033CC"/>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dissolve">
                                      <p:cBhvr>
                                        <p:cTn id="7" dur="500"/>
                                        <p:tgtEl>
                                          <p:spTgt spid="96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259">
                                            <p:txEl>
                                              <p:pRg st="0" end="0"/>
                                            </p:txEl>
                                          </p:spTgt>
                                        </p:tgtEl>
                                        <p:attrNameLst>
                                          <p:attrName>style.visibility</p:attrName>
                                        </p:attrNameLst>
                                      </p:cBhvr>
                                      <p:to>
                                        <p:strVal val="visible"/>
                                      </p:to>
                                    </p:set>
                                    <p:animEffect transition="in" filter="fade">
                                      <p:cBhvr>
                                        <p:cTn id="12" dur="500"/>
                                        <p:tgtEl>
                                          <p:spTgt spid="962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259">
                                            <p:txEl>
                                              <p:pRg st="1" end="1"/>
                                            </p:txEl>
                                          </p:spTgt>
                                        </p:tgtEl>
                                        <p:attrNameLst>
                                          <p:attrName>style.visibility</p:attrName>
                                        </p:attrNameLst>
                                      </p:cBhvr>
                                      <p:to>
                                        <p:strVal val="visible"/>
                                      </p:to>
                                    </p:set>
                                    <p:animEffect transition="in" filter="fade">
                                      <p:cBhvr>
                                        <p:cTn id="17" dur="500"/>
                                        <p:tgtEl>
                                          <p:spTgt spid="962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P spid="96260"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a:cs typeface="+mj-cs"/>
              </a:rPr>
              <a:t>Mutations and Evolution</a:t>
            </a:r>
          </a:p>
        </p:txBody>
      </p:sp>
      <p:sp>
        <p:nvSpPr>
          <p:cNvPr id="97283" name="Rectangle 3"/>
          <p:cNvSpPr>
            <a:spLocks noGrp="1" noChangeArrowheads="1"/>
          </p:cNvSpPr>
          <p:nvPr>
            <p:ph type="body" idx="1"/>
          </p:nvPr>
        </p:nvSpPr>
        <p:spPr>
          <a:xfrm>
            <a:off x="487363" y="2568575"/>
            <a:ext cx="8229600" cy="3989388"/>
          </a:xfrm>
        </p:spPr>
        <p:txBody>
          <a:bodyPr/>
          <a:lstStyle/>
          <a:p>
            <a:pPr marL="0" indent="0" eaLnBrk="1" hangingPunct="1">
              <a:lnSpc>
                <a:spcPct val="90000"/>
              </a:lnSpc>
              <a:buFont typeface="Wingdings" charset="0"/>
              <a:buNone/>
              <a:defRPr/>
            </a:pPr>
            <a:r>
              <a:rPr lang="ja-JP" altLang="en-US" sz="3600">
                <a:latin typeface="Arial"/>
                <a:cs typeface="+mn-cs"/>
              </a:rPr>
              <a:t>“</a:t>
            </a:r>
            <a:r>
              <a:rPr lang="en-US" sz="3600">
                <a:cs typeface="+mn-cs"/>
              </a:rPr>
              <a:t>…that the development and survival of the fittest is entirely a consequence of chance mutations, or even that nature carries out experiments by trial and error through mutations in order to create living systems better fitted to survive, seems to be a hypothesis based on no evidence….</a:t>
            </a:r>
            <a:r>
              <a:rPr lang="ja-JP" altLang="en-US" sz="3600">
                <a:latin typeface="Arial"/>
                <a:cs typeface="+mn-cs"/>
              </a:rPr>
              <a:t>”</a:t>
            </a:r>
            <a:endParaRPr lang="en-US" sz="3600">
              <a:cs typeface="+mn-cs"/>
            </a:endParaRPr>
          </a:p>
        </p:txBody>
      </p:sp>
      <p:sp>
        <p:nvSpPr>
          <p:cNvPr id="97284" name="Text Box 4"/>
          <p:cNvSpPr txBox="1">
            <a:spLocks noChangeArrowheads="1"/>
          </p:cNvSpPr>
          <p:nvPr/>
        </p:nvSpPr>
        <p:spPr bwMode="auto">
          <a:xfrm>
            <a:off x="404813" y="1190625"/>
            <a:ext cx="8505825"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tx1"/>
                </a:solidFill>
                <a:cs typeface="+mn-cs"/>
              </a:rPr>
              <a:t>Ernst Chain (Biochemist and Nobel Prize winner), </a:t>
            </a:r>
            <a:r>
              <a:rPr lang="en-US" sz="2400" i="1">
                <a:solidFill>
                  <a:schemeClr val="tx1"/>
                </a:solidFill>
                <a:cs typeface="+mn-cs"/>
              </a:rPr>
              <a:t>Responsibility and the Scientist in Modern Western Society</a:t>
            </a:r>
            <a:r>
              <a:rPr lang="en-US" sz="2400">
                <a:solidFill>
                  <a:schemeClr val="tx1"/>
                </a:solidFill>
                <a:cs typeface="+mn-cs"/>
              </a:rPr>
              <a:t>,  London: Council of Christians and Jews, 1970, p.25.</a:t>
            </a:r>
            <a:endParaRPr lang="en-US" sz="2400" i="1">
              <a:solidFill>
                <a:schemeClr val="tx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dissolve">
                                      <p:cBhvr>
                                        <p:cTn id="7" dur="500"/>
                                        <p:tgtEl>
                                          <p:spTgt spid="97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7283">
                                            <p:txEl>
                                              <p:pRg st="0" end="0"/>
                                            </p:txEl>
                                          </p:spTgt>
                                        </p:tgtEl>
                                        <p:attrNameLst>
                                          <p:attrName>style.visibility</p:attrName>
                                        </p:attrNameLst>
                                      </p:cBhvr>
                                      <p:to>
                                        <p:strVal val="visible"/>
                                      </p:to>
                                    </p:set>
                                    <p:animEffect transition="in" filter="fade">
                                      <p:cBhvr>
                                        <p:cTn id="12" dur="500"/>
                                        <p:tgtEl>
                                          <p:spTgt spid="97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P spid="97284"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a:cs typeface="+mj-cs"/>
              </a:rPr>
              <a:t>Mutations and Evolution</a:t>
            </a:r>
          </a:p>
        </p:txBody>
      </p:sp>
      <p:sp>
        <p:nvSpPr>
          <p:cNvPr id="98307" name="Rectangle 3"/>
          <p:cNvSpPr>
            <a:spLocks noGrp="1" noChangeArrowheads="1"/>
          </p:cNvSpPr>
          <p:nvPr>
            <p:ph type="body" idx="1"/>
          </p:nvPr>
        </p:nvSpPr>
        <p:spPr>
          <a:xfrm>
            <a:off x="487363" y="2820988"/>
            <a:ext cx="8229600" cy="3184525"/>
          </a:xfrm>
        </p:spPr>
        <p:txBody>
          <a:bodyPr/>
          <a:lstStyle/>
          <a:p>
            <a:pPr marL="0" indent="0" eaLnBrk="1" hangingPunct="1">
              <a:buFont typeface="Wingdings" charset="0"/>
              <a:buNone/>
              <a:defRPr/>
            </a:pPr>
            <a:r>
              <a:rPr lang="ja-JP" altLang="en-US">
                <a:latin typeface="Arial"/>
                <a:cs typeface="+mn-cs"/>
              </a:rPr>
              <a:t>“</a:t>
            </a:r>
            <a:r>
              <a:rPr lang="en-US">
                <a:cs typeface="+mn-cs"/>
              </a:rPr>
              <a:t>We see the apparent inability of mutations truly to contribute to the origin of new structures. The theory of gene duplication in its present form is unable to account for the origin of new genetic information – a must for any theory of evolutionary mechanism.</a:t>
            </a:r>
            <a:r>
              <a:rPr lang="ja-JP" altLang="en-US">
                <a:latin typeface="Arial"/>
                <a:cs typeface="+mn-cs"/>
              </a:rPr>
              <a:t>”</a:t>
            </a:r>
            <a:endParaRPr lang="en-US">
              <a:cs typeface="+mn-cs"/>
            </a:endParaRPr>
          </a:p>
        </p:txBody>
      </p:sp>
      <p:sp>
        <p:nvSpPr>
          <p:cNvPr id="98308" name="Text Box 4"/>
          <p:cNvSpPr txBox="1">
            <a:spLocks noChangeArrowheads="1"/>
          </p:cNvSpPr>
          <p:nvPr/>
        </p:nvSpPr>
        <p:spPr bwMode="auto">
          <a:xfrm>
            <a:off x="204788" y="1379538"/>
            <a:ext cx="8867775"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chemeClr val="tx1"/>
                </a:solidFill>
                <a:cs typeface="+mn-cs"/>
              </a:rPr>
              <a:t>Ray Bohlin, (Ph.D. in molecular and cell biology), </a:t>
            </a:r>
            <a:r>
              <a:rPr lang="en-US" i="1">
                <a:solidFill>
                  <a:schemeClr val="tx1"/>
                </a:solidFill>
                <a:cs typeface="+mn-cs"/>
              </a:rPr>
              <a:t>Creation, Evolution, and Modern Science</a:t>
            </a:r>
            <a:r>
              <a:rPr lang="en-US">
                <a:solidFill>
                  <a:schemeClr val="tx1"/>
                </a:solidFill>
                <a:cs typeface="+mn-cs"/>
              </a:rPr>
              <a:t>, 2000, p. 41.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fade">
                                      <p:cBhvr>
                                        <p:cTn id="7" dur="500"/>
                                        <p:tgtEl>
                                          <p:spTgt spid="98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07">
                                            <p:txEl>
                                              <p:pRg st="0" end="0"/>
                                            </p:txEl>
                                          </p:spTgt>
                                        </p:tgtEl>
                                        <p:attrNameLst>
                                          <p:attrName>style.visibility</p:attrName>
                                        </p:attrNameLst>
                                      </p:cBhvr>
                                      <p:to>
                                        <p:strVal val="visible"/>
                                      </p:to>
                                    </p:set>
                                    <p:animEffect transition="in" filter="fade">
                                      <p:cBhvr>
                                        <p:cTn id="12" dur="500"/>
                                        <p:tgtEl>
                                          <p:spTgt spid="98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P spid="9830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en-US">
                <a:cs typeface="+mj-cs"/>
              </a:rPr>
              <a:t>Mutations</a:t>
            </a:r>
          </a:p>
        </p:txBody>
      </p:sp>
      <p:sp>
        <p:nvSpPr>
          <p:cNvPr id="246787" name="Rectangle 3"/>
          <p:cNvSpPr>
            <a:spLocks noGrp="1" noChangeArrowheads="1"/>
          </p:cNvSpPr>
          <p:nvPr>
            <p:ph type="body" idx="1"/>
          </p:nvPr>
        </p:nvSpPr>
        <p:spPr>
          <a:xfrm>
            <a:off x="487363" y="2278063"/>
            <a:ext cx="8229600" cy="4148137"/>
          </a:xfrm>
        </p:spPr>
        <p:txBody>
          <a:bodyPr/>
          <a:lstStyle/>
          <a:p>
            <a:pPr marL="0" indent="0" eaLnBrk="1" hangingPunct="1">
              <a:lnSpc>
                <a:spcPct val="90000"/>
              </a:lnSpc>
              <a:buFont typeface="Wingdings" charset="0"/>
              <a:buNone/>
              <a:defRPr/>
            </a:pPr>
            <a:r>
              <a:rPr lang="ja-JP" altLang="en-US" sz="2800">
                <a:latin typeface="Arial"/>
                <a:cs typeface="+mn-cs"/>
              </a:rPr>
              <a:t>“</a:t>
            </a:r>
            <a:r>
              <a:rPr lang="en-US" sz="2800">
                <a:cs typeface="+mn-cs"/>
              </a:rPr>
              <a:t>Of carefully studied mutations, most have been found to be harmful to organisms,…</a:t>
            </a:r>
          </a:p>
          <a:p>
            <a:pPr marL="0" indent="0" eaLnBrk="1" hangingPunct="1">
              <a:lnSpc>
                <a:spcPct val="90000"/>
              </a:lnSpc>
              <a:buFont typeface="Wingdings" charset="0"/>
              <a:buNone/>
              <a:defRPr/>
            </a:pPr>
            <a:r>
              <a:rPr lang="en-US" sz="2800">
                <a:cs typeface="+mn-cs"/>
              </a:rPr>
              <a:t>Mutations that are actually beneficial are extraordinarily rare and involve insignificant changes. Mutations seem to be much more degenerative than constructive,…</a:t>
            </a:r>
          </a:p>
          <a:p>
            <a:pPr marL="0" indent="0" eaLnBrk="1" hangingPunct="1">
              <a:lnSpc>
                <a:spcPct val="90000"/>
              </a:lnSpc>
              <a:buFont typeface="Wingdings" charset="0"/>
              <a:buNone/>
              <a:defRPr/>
            </a:pPr>
            <a:r>
              <a:rPr lang="en-US" sz="2800">
                <a:cs typeface="+mn-cs"/>
              </a:rPr>
              <a:t>Additionally, the number of mutations in organisms seems closer to the number that might be generated in thousands rather than billions of years of life history.</a:t>
            </a:r>
            <a:r>
              <a:rPr lang="ja-JP" altLang="en-US" sz="2800">
                <a:latin typeface="Arial"/>
                <a:cs typeface="+mn-cs"/>
              </a:rPr>
              <a:t>”</a:t>
            </a:r>
            <a:endParaRPr lang="en-US" sz="2800">
              <a:cs typeface="+mn-cs"/>
            </a:endParaRPr>
          </a:p>
        </p:txBody>
      </p:sp>
      <p:sp>
        <p:nvSpPr>
          <p:cNvPr id="246788" name="Text Box 4"/>
          <p:cNvSpPr txBox="1">
            <a:spLocks noChangeArrowheads="1"/>
          </p:cNvSpPr>
          <p:nvPr/>
        </p:nvSpPr>
        <p:spPr bwMode="auto">
          <a:xfrm>
            <a:off x="725488" y="1219200"/>
            <a:ext cx="7678737"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Kurt Wise (Ph.D. Paleontology), </a:t>
            </a:r>
            <a:r>
              <a:rPr lang="en-US" i="1">
                <a:cs typeface="+mn-cs"/>
              </a:rPr>
              <a:t>Faith, Form, and </a:t>
            </a:r>
            <a:r>
              <a:rPr lang="en-US">
                <a:cs typeface="+mn-cs"/>
              </a:rPr>
              <a:t>Time, 2002, p. 163.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6788"/>
                                        </p:tgtEl>
                                        <p:attrNameLst>
                                          <p:attrName>style.visibility</p:attrName>
                                        </p:attrNameLst>
                                      </p:cBhvr>
                                      <p:to>
                                        <p:strVal val="visible"/>
                                      </p:to>
                                    </p:set>
                                    <p:animEffect transition="in" filter="fade">
                                      <p:cBhvr>
                                        <p:cTn id="7" dur="500"/>
                                        <p:tgtEl>
                                          <p:spTgt spid="246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6787">
                                            <p:txEl>
                                              <p:pRg st="0" end="0"/>
                                            </p:txEl>
                                          </p:spTgt>
                                        </p:tgtEl>
                                        <p:attrNameLst>
                                          <p:attrName>style.visibility</p:attrName>
                                        </p:attrNameLst>
                                      </p:cBhvr>
                                      <p:to>
                                        <p:strVal val="visible"/>
                                      </p:to>
                                    </p:set>
                                    <p:animEffect transition="in" filter="fade">
                                      <p:cBhvr>
                                        <p:cTn id="12" dur="500"/>
                                        <p:tgtEl>
                                          <p:spTgt spid="2467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6787">
                                            <p:txEl>
                                              <p:pRg st="1" end="1"/>
                                            </p:txEl>
                                          </p:spTgt>
                                        </p:tgtEl>
                                        <p:attrNameLst>
                                          <p:attrName>style.visibility</p:attrName>
                                        </p:attrNameLst>
                                      </p:cBhvr>
                                      <p:to>
                                        <p:strVal val="visible"/>
                                      </p:to>
                                    </p:set>
                                    <p:animEffect transition="in" filter="fade">
                                      <p:cBhvr>
                                        <p:cTn id="17" dur="500"/>
                                        <p:tgtEl>
                                          <p:spTgt spid="2467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6787">
                                            <p:txEl>
                                              <p:pRg st="2" end="2"/>
                                            </p:txEl>
                                          </p:spTgt>
                                        </p:tgtEl>
                                        <p:attrNameLst>
                                          <p:attrName>style.visibility</p:attrName>
                                        </p:attrNameLst>
                                      </p:cBhvr>
                                      <p:to>
                                        <p:strVal val="visible"/>
                                      </p:to>
                                    </p:set>
                                    <p:animEffect transition="in" filter="fade">
                                      <p:cBhvr>
                                        <p:cTn id="22" dur="500"/>
                                        <p:tgtEl>
                                          <p:spTgt spid="2467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p:bldP spid="246788" grpId="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2866" name="Text Box 2"/>
          <p:cNvSpPr txBox="1">
            <a:spLocks noChangeArrowheads="1"/>
          </p:cNvSpPr>
          <p:nvPr/>
        </p:nvSpPr>
        <p:spPr bwMode="auto">
          <a:xfrm>
            <a:off x="611188" y="217488"/>
            <a:ext cx="801687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solidFill>
                  <a:srgbClr val="000066"/>
                </a:solidFill>
                <a:effectLst>
                  <a:outerShdw blurRad="38100" dist="38100" dir="2700000" algn="tl">
                    <a:srgbClr val="DDDDDD"/>
                  </a:outerShdw>
                </a:effectLst>
                <a:cs typeface="+mn-cs"/>
              </a:rPr>
              <a:t>Statement of Scientific Dissent from Darwinism</a:t>
            </a:r>
          </a:p>
        </p:txBody>
      </p:sp>
      <p:sp>
        <p:nvSpPr>
          <p:cNvPr id="292867" name="Text Box 3"/>
          <p:cNvSpPr txBox="1">
            <a:spLocks noChangeArrowheads="1"/>
          </p:cNvSpPr>
          <p:nvPr/>
        </p:nvSpPr>
        <p:spPr bwMode="auto">
          <a:xfrm>
            <a:off x="331788" y="2768600"/>
            <a:ext cx="8351837" cy="338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ja-JP" altLang="en-US" sz="3600">
                <a:solidFill>
                  <a:schemeClr val="tx1"/>
                </a:solidFill>
                <a:latin typeface="Arial"/>
                <a:cs typeface="+mn-cs"/>
              </a:rPr>
              <a:t>“</a:t>
            </a:r>
            <a:r>
              <a:rPr lang="en-US" sz="3600">
                <a:solidFill>
                  <a:schemeClr val="tx1"/>
                </a:solidFill>
                <a:cs typeface="+mn-cs"/>
              </a:rPr>
              <a:t>We are skeptical of claims for the ability of random mutation and natural selection to account for the complexity of life. Careful examination of the evidence for Darwinian theory should be encouraged.</a:t>
            </a:r>
            <a:r>
              <a:rPr lang="ja-JP" altLang="en-US" sz="3600">
                <a:solidFill>
                  <a:schemeClr val="tx1"/>
                </a:solidFill>
                <a:latin typeface="Arial"/>
                <a:cs typeface="+mn-cs"/>
              </a:rPr>
              <a:t>”</a:t>
            </a:r>
            <a:endParaRPr lang="en-US" sz="3600">
              <a:solidFill>
                <a:schemeClr val="tx1"/>
              </a:solidFill>
              <a:cs typeface="+mn-cs"/>
            </a:endParaRPr>
          </a:p>
        </p:txBody>
      </p:sp>
      <p:sp>
        <p:nvSpPr>
          <p:cNvPr id="292868" name="Text Box 4"/>
          <p:cNvSpPr txBox="1">
            <a:spLocks noChangeArrowheads="1"/>
          </p:cNvSpPr>
          <p:nvPr/>
        </p:nvSpPr>
        <p:spPr bwMode="auto">
          <a:xfrm>
            <a:off x="879475" y="1433513"/>
            <a:ext cx="751363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solidFill>
                  <a:schemeClr val="tx1"/>
                </a:solidFill>
                <a:cs typeface="+mn-cs"/>
              </a:rPr>
              <a:t>Signed by over 100 scientists</a:t>
            </a:r>
          </a:p>
        </p:txBody>
      </p:sp>
      <p:sp>
        <p:nvSpPr>
          <p:cNvPr id="292869" name="Text Box 5"/>
          <p:cNvSpPr txBox="1">
            <a:spLocks noChangeArrowheads="1"/>
          </p:cNvSpPr>
          <p:nvPr/>
        </p:nvSpPr>
        <p:spPr bwMode="auto">
          <a:xfrm>
            <a:off x="1122363" y="1931988"/>
            <a:ext cx="729932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a:solidFill>
                  <a:schemeClr val="tx1"/>
                </a:solidFill>
                <a:cs typeface="+mn-cs"/>
              </a:rPr>
              <a:t>www.ReviewEvolution.com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2866"/>
                                        </p:tgtEl>
                                        <p:attrNameLst>
                                          <p:attrName>style.visibility</p:attrName>
                                        </p:attrNameLst>
                                      </p:cBhvr>
                                      <p:to>
                                        <p:strVal val="visible"/>
                                      </p:to>
                                    </p:set>
                                    <p:animEffect transition="in" filter="fade">
                                      <p:cBhvr>
                                        <p:cTn id="7" dur="500"/>
                                        <p:tgtEl>
                                          <p:spTgt spid="29286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2868"/>
                                        </p:tgtEl>
                                        <p:attrNameLst>
                                          <p:attrName>style.visibility</p:attrName>
                                        </p:attrNameLst>
                                      </p:cBhvr>
                                      <p:to>
                                        <p:strVal val="visible"/>
                                      </p:to>
                                    </p:set>
                                    <p:animEffect transition="in" filter="fade">
                                      <p:cBhvr>
                                        <p:cTn id="11" dur="500"/>
                                        <p:tgtEl>
                                          <p:spTgt spid="29286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2869"/>
                                        </p:tgtEl>
                                        <p:attrNameLst>
                                          <p:attrName>style.visibility</p:attrName>
                                        </p:attrNameLst>
                                      </p:cBhvr>
                                      <p:to>
                                        <p:strVal val="visible"/>
                                      </p:to>
                                    </p:set>
                                    <p:animEffect transition="in" filter="fade">
                                      <p:cBhvr>
                                        <p:cTn id="15" dur="500"/>
                                        <p:tgtEl>
                                          <p:spTgt spid="29286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2867"/>
                                        </p:tgtEl>
                                        <p:attrNameLst>
                                          <p:attrName>style.visibility</p:attrName>
                                        </p:attrNameLst>
                                      </p:cBhvr>
                                      <p:to>
                                        <p:strVal val="visible"/>
                                      </p:to>
                                    </p:set>
                                    <p:animEffect transition="in" filter="fade">
                                      <p:cBhvr>
                                        <p:cTn id="20" dur="500"/>
                                        <p:tgtEl>
                                          <p:spTgt spid="292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p:bldP spid="292867" grpId="0"/>
      <p:bldP spid="292868" grpId="0"/>
      <p:bldP spid="29286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4320</TotalTime>
  <Words>6415</Words>
  <Application>Microsoft Macintosh PowerPoint</Application>
  <PresentationFormat>On-screen Show (4:3)</PresentationFormat>
  <Paragraphs>562</Paragraphs>
  <Slides>112</Slides>
  <Notes>14</Notes>
  <HiddenSlides>2</HiddenSlides>
  <MMClips>1</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112</vt:i4>
      </vt:variant>
    </vt:vector>
  </HeadingPairs>
  <TitlesOfParts>
    <vt:vector size="121" baseType="lpstr">
      <vt:lpstr>Arial</vt:lpstr>
      <vt:lpstr>Arial Black</vt:lpstr>
      <vt:lpstr>Monotype Sorts</vt:lpstr>
      <vt:lpstr>Times New Roman</vt:lpstr>
      <vt:lpstr>Wingdings</vt:lpstr>
      <vt:lpstr>Default Design</vt:lpstr>
      <vt:lpstr>1_Default Design</vt:lpstr>
      <vt:lpstr>EasyPhoto Photograph</vt:lpstr>
      <vt:lpstr>Designer Drawing</vt:lpstr>
      <vt:lpstr>PowerPoint Presentation</vt:lpstr>
      <vt:lpstr>Topics</vt:lpstr>
      <vt:lpstr>Looking for Evidence</vt:lpstr>
      <vt:lpstr>History of Man</vt:lpstr>
      <vt:lpstr>School Textbooks</vt:lpstr>
      <vt:lpstr>School Textbooks</vt:lpstr>
      <vt:lpstr>Java Man Pithecanthropus erectus</vt:lpstr>
      <vt:lpstr>Java Man</vt:lpstr>
      <vt:lpstr>Piltdown Man</vt:lpstr>
      <vt:lpstr>Piltdown Man</vt:lpstr>
      <vt:lpstr>Piltdown Man</vt:lpstr>
      <vt:lpstr>Nebraska Man</vt:lpstr>
      <vt:lpstr>Ramapithecus</vt:lpstr>
      <vt:lpstr>Ramapithecus</vt:lpstr>
      <vt:lpstr>Ramapithecus</vt:lpstr>
      <vt:lpstr>Ramapithecus</vt:lpstr>
      <vt:lpstr>Summary of “Facts”</vt:lpstr>
      <vt:lpstr>Ramapithecus</vt:lpstr>
      <vt:lpstr>PowerPoint Presentation</vt:lpstr>
      <vt:lpstr>PowerPoint Presentation</vt:lpstr>
      <vt:lpstr>Neandertals</vt:lpstr>
      <vt:lpstr>Neandertals</vt:lpstr>
      <vt:lpstr>Neandertal Burial Cites</vt:lpstr>
      <vt:lpstr>Rearranging the Data</vt:lpstr>
      <vt:lpstr>Rearranging the Data</vt:lpstr>
      <vt:lpstr>Neandertal Anatomy</vt:lpstr>
      <vt:lpstr>Neandertal Anatomy</vt:lpstr>
      <vt:lpstr>Neandertal DNA</vt:lpstr>
      <vt:lpstr>Neandertals Were Human</vt:lpstr>
      <vt:lpstr>Neandertals Were Human</vt:lpstr>
      <vt:lpstr>Neandertal Population</vt:lpstr>
      <vt:lpstr>Neandertal Population</vt:lpstr>
      <vt:lpstr>Neanderthals</vt:lpstr>
      <vt:lpstr>Conclusion About Neandertals</vt:lpstr>
      <vt:lpstr>PowerPoint Presentation</vt:lpstr>
      <vt:lpstr>Lucy</vt:lpstr>
      <vt:lpstr>Lucy and the Australopithecines</vt:lpstr>
      <vt:lpstr>Lucy and the Australopithecines</vt:lpstr>
      <vt:lpstr>Lucy and the Australopithecines</vt:lpstr>
      <vt:lpstr>The Dating Game</vt:lpstr>
      <vt:lpstr>Lucy and the Dating Game</vt:lpstr>
      <vt:lpstr>The Problem and the Solution</vt:lpstr>
      <vt:lpstr>Solution</vt:lpstr>
      <vt:lpstr>Dating Method Accuracy</vt:lpstr>
      <vt:lpstr>Did Lucy Walk Upright?</vt:lpstr>
      <vt:lpstr>Did Lucy Walk Upright?</vt:lpstr>
      <vt:lpstr>Confusion about Lucy</vt:lpstr>
      <vt:lpstr>Did Lucy Walk Upright?</vt:lpstr>
      <vt:lpstr>10 Unique Characteristics</vt:lpstr>
      <vt:lpstr>Did Lucy Walk Upright?</vt:lpstr>
      <vt:lpstr>Did Lucy Walk Upright?</vt:lpstr>
      <vt:lpstr>Lucy and Chimpanzees</vt:lpstr>
      <vt:lpstr>Conclusion on Lucy</vt:lpstr>
      <vt:lpstr>PowerPoint Presentation</vt:lpstr>
      <vt:lpstr>Australopithecine Anatomy</vt:lpstr>
      <vt:lpstr>Australopithecine Anatomy</vt:lpstr>
      <vt:lpstr>Lucy: What Nice Feet You Have</vt:lpstr>
      <vt:lpstr>Apes and Humans – a Test</vt:lpstr>
      <vt:lpstr>Laetoli Footprints</vt:lpstr>
      <vt:lpstr>Ape and Human Footprints</vt:lpstr>
      <vt:lpstr>Footprints and Real Evidence</vt:lpstr>
      <vt:lpstr>Footprints and Real Evidence</vt:lpstr>
      <vt:lpstr>Laetoli Footprints</vt:lpstr>
      <vt:lpstr>Time: The Holy Grail</vt:lpstr>
      <vt:lpstr>The Evolution Solution</vt:lpstr>
      <vt:lpstr>Textbooks Promoting Bad Science</vt:lpstr>
      <vt:lpstr>Textbooks Promoting Bad Science</vt:lpstr>
      <vt:lpstr>Textbooks Promoting Bad Science</vt:lpstr>
      <vt:lpstr>Anatomy of Australopithecines</vt:lpstr>
      <vt:lpstr>Evolution Rejects the Evidence</vt:lpstr>
      <vt:lpstr>Conclusion on Bipedalism</vt:lpstr>
      <vt:lpstr>Knee Joint of A. afarensis</vt:lpstr>
      <vt:lpstr>Chimp vs. Human Pelvis</vt:lpstr>
      <vt:lpstr>Lucy's Pelvis</vt:lpstr>
      <vt:lpstr>PowerPoint Presentation</vt:lpstr>
      <vt:lpstr>A Question</vt:lpstr>
      <vt:lpstr>Textbooks and Accuracy</vt:lpstr>
      <vt:lpstr>Evolution and Objectivity</vt:lpstr>
      <vt:lpstr>Evolution and Censorship</vt:lpstr>
      <vt:lpstr>Science and Evolution</vt:lpstr>
      <vt:lpstr>PowerPoint Presentation</vt:lpstr>
      <vt:lpstr>Evolution and Change</vt:lpstr>
      <vt:lpstr>Natural Selection</vt:lpstr>
      <vt:lpstr>Natural Selection</vt:lpstr>
      <vt:lpstr>Natural Selection</vt:lpstr>
      <vt:lpstr>Natural Selection</vt:lpstr>
      <vt:lpstr>Natural Selection and Mutations</vt:lpstr>
      <vt:lpstr>Natural Selection and Mutations</vt:lpstr>
      <vt:lpstr>Natural Selection</vt:lpstr>
      <vt:lpstr>Human Variation</vt:lpstr>
      <vt:lpstr>PowerPoint Presentation</vt:lpstr>
      <vt:lpstr>Mutations and Evolution</vt:lpstr>
      <vt:lpstr>Mutations and Evolution</vt:lpstr>
      <vt:lpstr>PowerPoint Presentation</vt:lpstr>
      <vt:lpstr>Mutations and Evolution</vt:lpstr>
      <vt:lpstr>Mutations and Evolution</vt:lpstr>
      <vt:lpstr>Mutations and Evolution</vt:lpstr>
      <vt:lpstr>Mutations</vt:lpstr>
      <vt:lpstr>PowerPoint Presentation</vt:lpstr>
      <vt:lpstr>Information: The Key to Change</vt:lpstr>
      <vt:lpstr>Summary</vt:lpstr>
      <vt:lpstr>Summary</vt:lpstr>
      <vt:lpstr>The Majesty of God</vt:lpstr>
      <vt:lpstr>Summary</vt:lpstr>
      <vt:lpstr>Conclusion</vt:lpstr>
      <vt:lpstr>PowerPoint Presentation</vt:lpstr>
      <vt:lpstr>PowerPoint Presentation</vt:lpstr>
      <vt:lpstr>PowerPoint Presentation</vt:lpstr>
      <vt:lpstr>PowerPoint Presentation</vt:lpstr>
      <vt:lpstr>PowerPoint Presentation</vt:lpstr>
      <vt:lpstr>Black</vt:lpstr>
      <vt:lpstr>Creation link at BibleStudyDownloads.org</vt:lpstr>
    </vt:vector>
  </TitlesOfParts>
  <Company> Training ETC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Riddle</dc:creator>
  <cp:lastModifiedBy>Rick Griffith</cp:lastModifiedBy>
  <cp:revision>443</cp:revision>
  <dcterms:created xsi:type="dcterms:W3CDTF">2003-04-07T16:04:27Z</dcterms:created>
  <dcterms:modified xsi:type="dcterms:W3CDTF">2023-01-16T04:58:35Z</dcterms:modified>
</cp:coreProperties>
</file>